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498" r:id="rId3"/>
    <p:sldId id="2499" r:id="rId4"/>
    <p:sldId id="2501" r:id="rId5"/>
    <p:sldId id="2500" r:id="rId6"/>
    <p:sldId id="336" r:id="rId7"/>
    <p:sldId id="327" r:id="rId8"/>
    <p:sldId id="5368" r:id="rId9"/>
    <p:sldId id="5366" r:id="rId10"/>
    <p:sldId id="5367" r:id="rId11"/>
    <p:sldId id="2524" r:id="rId12"/>
    <p:sldId id="284" r:id="rId13"/>
    <p:sldId id="251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62885-CC78-479B-84B5-FFB36956D286}" v="11" dt="2025-02-26T11:31:38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98927-2143-468E-8C9D-B889338EE356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12F30-BC74-4F3B-BA47-D0D59638FF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42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12F30-BC74-4F3B-BA47-D0D59638FF9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64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AECA6-FF8E-4C22-9EFB-52CE63385DA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497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394FB1-CB9B-9792-ECF8-8D4B44B16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757E066-D426-0206-386C-65773EB28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74EBA9-683D-CB18-AF04-C4F16E36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6351-D23E-4DB1-9CE4-CCA8D9DC9849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3D7BE8-32A4-A96D-7851-FC050488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5E8FE8-448A-F954-3D5C-28302BE04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DBDE-D14C-46CA-955A-19681590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2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5879E6-2BF0-BA6B-0CDB-7350DA8D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A4E563D-EC8E-B6AA-B87D-5C4EB3F4B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EC62F1F-C68B-1191-C80F-63043BF8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6351-D23E-4DB1-9CE4-CCA8D9DC9849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6B9762-C4A3-A7BD-7814-E210BA1F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E70B42-4D30-9FF6-64F6-D0CF7CA1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DBDE-D14C-46CA-955A-19681590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860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B0F333F-976D-C4C7-A82C-BCF2608AF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5575D9E-8947-A25E-FC1F-FC72CF9C0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FA09AB-8B0E-96A9-747F-88E59AC8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6351-D23E-4DB1-9CE4-CCA8D9DC9849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7D2F3D-ABDD-1AE6-2273-0BB7173FC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45D63F-9E9D-FAD7-F832-C8DB9CC8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DBDE-D14C-46CA-955A-19681590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51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ilerplate sininen">
    <p:bg>
      <p:bgPr>
        <a:solidFill>
          <a:srgbClr val="003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/>
          <p:cNvSpPr>
            <a:spLocks noGrp="1"/>
          </p:cNvSpPr>
          <p:nvPr>
            <p:ph type="body" sz="quarter" idx="10"/>
          </p:nvPr>
        </p:nvSpPr>
        <p:spPr>
          <a:xfrm>
            <a:off x="1079769" y="1001713"/>
            <a:ext cx="10000035" cy="4543053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30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60544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istikko 8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8">
            <a:extLst>
              <a:ext uri="{FF2B5EF4-FFF2-40B4-BE49-F238E27FC236}">
                <a16:creationId xmlns:a16="http://schemas.microsoft.com/office/drawing/2014/main" id="{5474EC7D-AAFE-1E24-DDC1-CBB6B3B70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260" y="997217"/>
            <a:ext cx="1584000" cy="1434566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6971BBE1-28CF-2B77-6416-8462E9F820D1}"/>
              </a:ext>
            </a:extLst>
          </p:cNvPr>
          <p:cNvSpPr/>
          <p:nvPr userDrawn="1"/>
        </p:nvSpPr>
        <p:spPr>
          <a:xfrm>
            <a:off x="9129714" y="3429000"/>
            <a:ext cx="3062408" cy="3429000"/>
          </a:xfrm>
          <a:prstGeom prst="rect">
            <a:avLst/>
          </a:prstGeom>
          <a:solidFill>
            <a:srgbClr val="841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FFFF761D-D23C-C130-7759-7029ADB904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24730"/>
          <a:stretch/>
        </p:blipFill>
        <p:spPr>
          <a:xfrm>
            <a:off x="3043238" y="1"/>
            <a:ext cx="3066684" cy="3426092"/>
          </a:xfrm>
          <a:prstGeom prst="rect">
            <a:avLst/>
          </a:prstGeom>
        </p:spPr>
      </p:pic>
      <p:pic>
        <p:nvPicPr>
          <p:cNvPr id="11" name="Kuva 10" descr="Kuva, joka sisältää kohteen istuminen, henkilö, pöytä, sisä-&#10;&#10;Kuvaus luotu automaattisesti">
            <a:extLst>
              <a:ext uri="{FF2B5EF4-FFF2-40B4-BE49-F238E27FC236}">
                <a16:creationId xmlns:a16="http://schemas.microsoft.com/office/drawing/2014/main" id="{C9DCC3DF-EB52-104F-3E8B-672513DC0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r="26893"/>
          <a:stretch/>
        </p:blipFill>
        <p:spPr>
          <a:xfrm>
            <a:off x="6067792" y="3423186"/>
            <a:ext cx="3080605" cy="3431907"/>
          </a:xfrm>
          <a:prstGeom prst="rect">
            <a:avLst/>
          </a:prstGeom>
        </p:spPr>
      </p:pic>
      <p:pic>
        <p:nvPicPr>
          <p:cNvPr id="4" name="Kuva 3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B55BF5C7-ECCA-770C-C731-9827A33EEBE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32" y="4073353"/>
            <a:ext cx="2131571" cy="2131571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7530BF40-7505-2210-7D6F-50BB8576E523}"/>
              </a:ext>
            </a:extLst>
          </p:cNvPr>
          <p:cNvSpPr/>
          <p:nvPr userDrawn="1"/>
        </p:nvSpPr>
        <p:spPr>
          <a:xfrm>
            <a:off x="0" y="3423186"/>
            <a:ext cx="3062408" cy="3429000"/>
          </a:xfrm>
          <a:prstGeom prst="rect">
            <a:avLst/>
          </a:prstGeom>
          <a:solidFill>
            <a:srgbClr val="003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8B6AD246-5FEF-666A-EAAB-6B67D322F726}"/>
              </a:ext>
            </a:extLst>
          </p:cNvPr>
          <p:cNvSpPr/>
          <p:nvPr userDrawn="1"/>
        </p:nvSpPr>
        <p:spPr>
          <a:xfrm>
            <a:off x="9171844" y="0"/>
            <a:ext cx="3062408" cy="3429000"/>
          </a:xfrm>
          <a:prstGeom prst="rect">
            <a:avLst/>
          </a:prstGeom>
          <a:solidFill>
            <a:srgbClr val="FF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4F5793DB-1C85-DFBD-DDC2-BD42F074D4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6445" y="1389253"/>
            <a:ext cx="2428875" cy="8710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i="1">
                <a:solidFill>
                  <a:schemeClr val="tx1"/>
                </a:solidFill>
              </a:defRPr>
            </a:lvl1pPr>
            <a:lvl2pPr marL="574038" indent="0" algn="ctr">
              <a:buFontTx/>
              <a:buNone/>
              <a:defRPr/>
            </a:lvl2pPr>
            <a:lvl3pPr marL="1109025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34B29AD2-585A-B312-21B6-2C00CD3049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5132" y="1401686"/>
            <a:ext cx="2428875" cy="8710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i="1">
                <a:solidFill>
                  <a:schemeClr val="tx1"/>
                </a:solidFill>
              </a:defRPr>
            </a:lvl1pPr>
            <a:lvl2pPr marL="574038" indent="0" algn="ctr">
              <a:buFontTx/>
              <a:buNone/>
              <a:defRPr/>
            </a:lvl2pPr>
            <a:lvl3pPr marL="1109025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E946420-8A2A-72E8-DFBE-1DE20797A18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3459" y="4699993"/>
            <a:ext cx="2428875" cy="8710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i="1">
                <a:solidFill>
                  <a:schemeClr val="tx1"/>
                </a:solidFill>
              </a:defRPr>
            </a:lvl1pPr>
            <a:lvl2pPr marL="574038" indent="0" algn="ctr">
              <a:buFontTx/>
              <a:buNone/>
              <a:defRPr/>
            </a:lvl2pPr>
            <a:lvl3pPr marL="1109025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27AD4B2-3385-1263-8443-7E021DF1B5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9734" y="4724962"/>
            <a:ext cx="2428875" cy="8710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0" i="1">
                <a:solidFill>
                  <a:schemeClr val="bg1"/>
                </a:solidFill>
              </a:defRPr>
            </a:lvl1pPr>
            <a:lvl2pPr marL="574038" indent="0" algn="ctr">
              <a:buFontTx/>
              <a:buNone/>
              <a:defRPr/>
            </a:lvl2pPr>
            <a:lvl3pPr marL="1109025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6178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sältö ja kuva OIK sininen">
    <p:bg>
      <p:bgPr>
        <a:solidFill>
          <a:srgbClr val="003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C16A9842-DD74-9C43-9557-CFAEC976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54" y="1055782"/>
            <a:ext cx="4802020" cy="1784694"/>
          </a:xfrm>
        </p:spPr>
        <p:txBody>
          <a:bodyPr anchor="ctr" anchorCtr="0"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8ACF8AA3-D577-C745-B678-AC3334D87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54" y="3093397"/>
            <a:ext cx="4802020" cy="2889116"/>
          </a:xfrm>
        </p:spPr>
        <p:txBody>
          <a:bodyPr>
            <a:normAutofit/>
          </a:bodyPr>
          <a:lstStyle>
            <a:lvl1pPr marL="0" indent="0">
              <a:buNone/>
              <a:defRPr sz="245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Kuva 2" descr="Kuva, joka sisältää kohteen punainen, Karmiini, Grafiikka, kuvakaappaus&#10;&#10;Kuvaus luotu automaattisesti">
            <a:extLst>
              <a:ext uri="{FF2B5EF4-FFF2-40B4-BE49-F238E27FC236}">
                <a16:creationId xmlns:a16="http://schemas.microsoft.com/office/drawing/2014/main" id="{D8423AE5-91B0-CED5-9456-9C73780D89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63" y="0"/>
            <a:ext cx="5476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01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66928917-7857-CC46-81F8-7A1690CAD1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1524000" y="1275613"/>
            <a:ext cx="9144000" cy="300302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7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7329C463-811E-1248-A8F2-DBFB6609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9294779" y="305746"/>
            <a:ext cx="1373221" cy="252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D9FA31-76F2-4EE7-AB5C-6D623B6E02A0}" type="datetime1">
              <a:rPr lang="fi-FI" smtClean="0"/>
              <a:t>26.2.2025</a:t>
            </a:fld>
            <a:endParaRPr lang="fi-F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424A0C-FFB3-D040-B9D3-9D7B0D021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3000" y="0"/>
            <a:ext cx="3429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BC8C11-1C6F-1B48-9671-B9281ED466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" y="0"/>
            <a:ext cx="2289583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6578D7-8316-8C4B-9C31-FA59B77CCA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06" y="4996507"/>
            <a:ext cx="1553960" cy="155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3E388-5FE4-32D1-F49A-0FF5127C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522ED0-1171-6FCD-AB89-CFA0C5C19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785E3D-2CED-ADB3-A44C-4D4ADFFA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6351-D23E-4DB1-9CE4-CCA8D9DC9849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3D3A66-6D76-AFA6-A1ED-ED1469C4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E04712-A5C6-B36A-92C6-A4176E02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DBDE-D14C-46CA-955A-19681590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57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9B01DA-299E-A6E0-0792-9BEE15DF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E0EBE3-BDF2-1673-679F-A7E3F0E21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A56509-D3B5-C1F2-3133-4AD86E5F0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6351-D23E-4DB1-9CE4-CCA8D9DC9849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B10062-0843-8FED-56DE-F13CDEA1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F97348-8B7B-BA07-ABF6-771E6A54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DBDE-D14C-46CA-955A-19681590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13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67C584-05B7-C49B-A79C-97819524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7656AE-C551-97F2-92CB-EF9F16831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E6A3431-3F8B-3AEF-CDCB-6E87646AD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385F90C-EAE8-C437-DD74-18E44A74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6351-D23E-4DB1-9CE4-CCA8D9DC9849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6DBA7B5-E8B8-84E2-FB1C-8D06A2B1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D9EB2B-FE88-C3B3-DD27-C423C351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DBDE-D14C-46CA-955A-19681590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27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30CBE1-F972-7C76-0F93-F0BD5A14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24A03E-C58D-EC15-9153-9EE6B972C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4B39D12-BABD-3026-D0D1-C6C2BB4CF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9969527-B998-01EC-88D7-074F04722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857EB2A-B5E3-DF80-837F-AF7E84ABB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4DC5069-8953-4E18-FD0B-32CEFD28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6351-D23E-4DB1-9CE4-CCA8D9DC9849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023842E-4AEA-7E94-2EBB-58C2EE27D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87A794F-ABD8-2D7B-C7C9-35AA47B71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DBDE-D14C-46CA-955A-19681590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56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DF2D4D-E485-A280-0AB4-7E881C6C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E4BE293-09E5-7622-B95C-D48A01613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6351-D23E-4DB1-9CE4-CCA8D9DC9849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DF3B011-33FC-2935-7EFF-8F5F4A0F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7018D5-CAF8-2C5B-6233-EB9A2830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DBDE-D14C-46CA-955A-19681590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437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FA6FA9C-1E72-A618-78AF-90A5AA41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6351-D23E-4DB1-9CE4-CCA8D9DC9849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ADFF4D5-C48E-3F0A-4184-729AD10D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84AA804-B50E-EE95-D7AC-8F779E80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DBDE-D14C-46CA-955A-19681590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05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2D6546-C42F-F75B-8161-CD65BADD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415233-6DAC-59F2-E674-8B1E023B0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5F62877-8E1E-4A67-22E1-1F9E0CF40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B089BF-AAE2-13A7-FC96-61C15647F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6351-D23E-4DB1-9CE4-CCA8D9DC9849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77C3973-5224-D98A-84E6-E1586877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8E3111-264A-9211-A4A0-14C849A4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DBDE-D14C-46CA-955A-19681590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53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84510-D3C6-787F-0665-67B2F026A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7F14F4A-7A6F-C65F-B32C-6026AAD06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38722B-4E1B-5A99-1818-A60C358DD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9687BD-739C-B1C9-7591-EED0C7F8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6351-D23E-4DB1-9CE4-CCA8D9DC9849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F3C2AB-7033-AD79-1D3C-EB9523A2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659B9BA-D721-091B-99C7-B9894FB5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DBDE-D14C-46CA-955A-19681590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547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F0CA35C-199A-187F-D978-29A17568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8D7DC7-3B0F-68ED-C01B-2DD38960A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0A9197-B847-8253-CF25-87EB34DC8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4A6351-D23E-4DB1-9CE4-CCA8D9DC9849}" type="datetimeFigureOut">
              <a:rPr lang="fi-FI" smtClean="0"/>
              <a:t>26.2.2025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364E25-8316-14EA-D53B-900223D35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F16202-3541-701F-9D01-CB1EBDC93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56DBDE-D14C-46CA-955A-19681590DD9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84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4668" y="413525"/>
            <a:ext cx="5708406" cy="1784694"/>
          </a:xfrm>
        </p:spPr>
        <p:txBody>
          <a:bodyPr anchor="ctr">
            <a:normAutofit fontScale="90000"/>
          </a:bodyPr>
          <a:lstStyle/>
          <a:p>
            <a:r>
              <a:rPr lang="fi-FI" dirty="0"/>
              <a:t>Mitä on olla paperittomana Suomessa?</a:t>
            </a:r>
          </a:p>
        </p:txBody>
      </p:sp>
      <p:sp>
        <p:nvSpPr>
          <p:cNvPr id="3" name="Alaotsikko 2"/>
          <p:cNvSpPr>
            <a:spLocks noGrp="1"/>
          </p:cNvSpPr>
          <p:nvPr>
            <p:ph idx="1"/>
          </p:nvPr>
        </p:nvSpPr>
        <p:spPr>
          <a:xfrm>
            <a:off x="564668" y="3015607"/>
            <a:ext cx="5621320" cy="2889116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fi-FI" b="1" i="0" u="none" strike="noStrike" baseline="0" dirty="0"/>
              <a:t>Diakonissalaitoksen maahantulijoiden palvelut</a:t>
            </a:r>
          </a:p>
          <a:p>
            <a:pPr>
              <a:spcAft>
                <a:spcPts val="600"/>
              </a:spcAft>
            </a:pPr>
            <a:r>
              <a:rPr lang="fi-FI" i="0" u="none" strike="noStrike" baseline="0" dirty="0"/>
              <a:t>Haavoittuvassa  asemassa olevat henkilöille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i-FI" i="0" u="none" strike="noStrike" baseline="0" dirty="0"/>
              <a:t>paperittomana Suomessa elävät ei-EU kansalaiset  (tai uhka paperittomuudesta)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i-FI" i="0" u="none" strike="noStrike" baseline="0" dirty="0"/>
              <a:t>Itä-Euroopan liikkuva väestö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fi-FI" i="0" u="none" strike="noStrike" baseline="0" dirty="0"/>
              <a:t>ihmiskaupan uhrit</a:t>
            </a:r>
            <a:r>
              <a:rPr lang="fi-FI" b="0" i="0" u="none" strike="noStrike" baseline="0" dirty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375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C1062C98-A2A2-6105-9670-63CFB62CF5C1}"/>
              </a:ext>
            </a:extLst>
          </p:cNvPr>
          <p:cNvSpPr/>
          <p:nvPr/>
        </p:nvSpPr>
        <p:spPr>
          <a:xfrm>
            <a:off x="845059" y="1338209"/>
            <a:ext cx="2363056" cy="41815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/>
              <a:t>Paperittomat</a:t>
            </a:r>
          </a:p>
          <a:p>
            <a:pPr algn="ctr"/>
            <a:r>
              <a:rPr lang="fi-FI" dirty="0"/>
              <a:t>-pyykinpesu</a:t>
            </a:r>
          </a:p>
          <a:p>
            <a:pPr algn="ctr"/>
            <a:r>
              <a:rPr lang="fi-FI" dirty="0"/>
              <a:t>-ruuanlaitto</a:t>
            </a:r>
          </a:p>
          <a:p>
            <a:pPr algn="ctr"/>
            <a:r>
              <a:rPr lang="fi-FI" dirty="0"/>
              <a:t>-ruuanjakelu</a:t>
            </a:r>
          </a:p>
          <a:p>
            <a:pPr algn="ctr"/>
            <a:r>
              <a:rPr lang="fi-FI" dirty="0"/>
              <a:t>-suihku</a:t>
            </a:r>
          </a:p>
          <a:p>
            <a:pPr algn="ctr"/>
            <a:r>
              <a:rPr lang="fi-FI" dirty="0"/>
              <a:t>-</a:t>
            </a:r>
            <a:r>
              <a:rPr lang="fi-FI" dirty="0" err="1"/>
              <a:t>psykosiaalinen</a:t>
            </a:r>
            <a:r>
              <a:rPr lang="fi-FI" dirty="0"/>
              <a:t> tuki</a:t>
            </a:r>
          </a:p>
          <a:p>
            <a:pPr algn="ctr"/>
            <a:r>
              <a:rPr lang="fi-FI" dirty="0"/>
              <a:t>-neuvonta ja ohjaus</a:t>
            </a:r>
          </a:p>
          <a:p>
            <a:pPr algn="ctr"/>
            <a:r>
              <a:rPr lang="fi-FI" dirty="0"/>
              <a:t>-retket</a:t>
            </a:r>
          </a:p>
          <a:p>
            <a:pPr algn="ctr"/>
            <a:r>
              <a:rPr lang="fi-FI" dirty="0"/>
              <a:t>-aktiviteetit </a:t>
            </a:r>
          </a:p>
          <a:p>
            <a:pPr algn="ctr"/>
            <a:r>
              <a:rPr lang="fi-FI" dirty="0"/>
              <a:t>(myös perheet)</a:t>
            </a:r>
          </a:p>
          <a:p>
            <a:pPr algn="ctr"/>
            <a:r>
              <a:rPr lang="fi-FI" dirty="0"/>
              <a:t>-etsivätyö, kohtaamiset kadulla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E096C88D-2003-C26E-F40C-3A08C83510C4}"/>
              </a:ext>
            </a:extLst>
          </p:cNvPr>
          <p:cNvSpPr/>
          <p:nvPr/>
        </p:nvSpPr>
        <p:spPr>
          <a:xfrm>
            <a:off x="3701698" y="1338209"/>
            <a:ext cx="2363056" cy="41815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/>
              <a:t>EU-liikkuva väestö</a:t>
            </a:r>
          </a:p>
          <a:p>
            <a:pPr algn="ctr"/>
            <a:r>
              <a:rPr lang="fi-FI" dirty="0"/>
              <a:t>-pyykinpesu</a:t>
            </a:r>
          </a:p>
          <a:p>
            <a:pPr algn="ctr"/>
            <a:r>
              <a:rPr lang="fi-FI" dirty="0"/>
              <a:t>-ruuanlaitto</a:t>
            </a:r>
          </a:p>
          <a:p>
            <a:pPr algn="ctr"/>
            <a:r>
              <a:rPr lang="fi-FI" dirty="0"/>
              <a:t>-ruuanjakelu</a:t>
            </a:r>
          </a:p>
          <a:p>
            <a:pPr algn="ctr"/>
            <a:r>
              <a:rPr lang="fi-FI" dirty="0"/>
              <a:t>-suihku</a:t>
            </a:r>
          </a:p>
          <a:p>
            <a:pPr algn="ctr"/>
            <a:r>
              <a:rPr lang="fi-FI" dirty="0"/>
              <a:t>-</a:t>
            </a:r>
            <a:r>
              <a:rPr lang="fi-FI" dirty="0" err="1"/>
              <a:t>psykosiaalinen</a:t>
            </a:r>
            <a:r>
              <a:rPr lang="fi-FI" dirty="0"/>
              <a:t> tuki</a:t>
            </a:r>
          </a:p>
          <a:p>
            <a:pPr algn="ctr"/>
            <a:r>
              <a:rPr lang="fi-FI" dirty="0"/>
              <a:t>-neuvonta ja ohjaus</a:t>
            </a:r>
          </a:p>
          <a:p>
            <a:pPr algn="ctr"/>
            <a:r>
              <a:rPr lang="fi-FI" dirty="0"/>
              <a:t>-aktiviteetit </a:t>
            </a:r>
          </a:p>
          <a:p>
            <a:pPr algn="ctr"/>
            <a:r>
              <a:rPr lang="fi-FI" dirty="0"/>
              <a:t>-ryhmätoiminnot</a:t>
            </a:r>
          </a:p>
          <a:p>
            <a:pPr algn="ctr"/>
            <a:r>
              <a:rPr lang="fi-FI" dirty="0"/>
              <a:t>-etsivätyö, kohtaamiset kadulla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425387B6-473B-827E-411B-9470BFBE32D9}"/>
              </a:ext>
            </a:extLst>
          </p:cNvPr>
          <p:cNvSpPr/>
          <p:nvPr/>
        </p:nvSpPr>
        <p:spPr>
          <a:xfrm>
            <a:off x="6382608" y="1338209"/>
            <a:ext cx="2363056" cy="41815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u="sng" dirty="0"/>
              <a:t>Ihmiskaupan uhrit</a:t>
            </a:r>
          </a:p>
          <a:p>
            <a:pPr algn="ctr"/>
            <a:r>
              <a:rPr lang="fi-FI" dirty="0"/>
              <a:t>-pyykinpesu</a:t>
            </a:r>
          </a:p>
          <a:p>
            <a:pPr algn="ctr"/>
            <a:r>
              <a:rPr lang="fi-FI" dirty="0"/>
              <a:t>-ruuanlaitto</a:t>
            </a:r>
          </a:p>
          <a:p>
            <a:pPr algn="ctr"/>
            <a:r>
              <a:rPr lang="fi-FI" dirty="0"/>
              <a:t>-ruuanjakelu</a:t>
            </a:r>
          </a:p>
          <a:p>
            <a:pPr algn="ctr"/>
            <a:r>
              <a:rPr lang="fi-FI" dirty="0"/>
              <a:t>-</a:t>
            </a:r>
            <a:r>
              <a:rPr lang="fi-FI" dirty="0" err="1"/>
              <a:t>psykosiaalinen</a:t>
            </a:r>
            <a:r>
              <a:rPr lang="fi-FI" dirty="0"/>
              <a:t> tuki ja neuvonta rikosprosessin eri </a:t>
            </a:r>
            <a:r>
              <a:rPr lang="fi-FI" dirty="0" err="1"/>
              <a:t>vaihessa</a:t>
            </a:r>
            <a:endParaRPr lang="fi-FI" dirty="0"/>
          </a:p>
          <a:p>
            <a:pPr algn="ctr"/>
            <a:r>
              <a:rPr lang="fi-FI" dirty="0"/>
              <a:t>-työelämätaitojen valmennus ohjelma (sis. yksilöohjauksen)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C25BF5B-098A-BABC-DA70-3041A049434C}"/>
              </a:ext>
            </a:extLst>
          </p:cNvPr>
          <p:cNvSpPr txBox="1"/>
          <p:nvPr/>
        </p:nvSpPr>
        <p:spPr>
          <a:xfrm>
            <a:off x="1265454" y="503434"/>
            <a:ext cx="3806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Toivon talon palvelut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9E12754E-B77B-50FE-EA7A-7ADA1D7B9795}"/>
              </a:ext>
            </a:extLst>
          </p:cNvPr>
          <p:cNvSpPr/>
          <p:nvPr/>
        </p:nvSpPr>
        <p:spPr>
          <a:xfrm>
            <a:off x="9063518" y="1338209"/>
            <a:ext cx="2363056" cy="41815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u="sng" dirty="0"/>
          </a:p>
          <a:p>
            <a:pPr algn="ctr"/>
            <a:endParaRPr lang="fi-FI" u="sng" dirty="0"/>
          </a:p>
          <a:p>
            <a:pPr algn="ctr"/>
            <a:endParaRPr lang="fi-FI" u="sng" dirty="0"/>
          </a:p>
          <a:p>
            <a:pPr algn="ctr"/>
            <a:r>
              <a:rPr lang="fi-FI" u="sng" dirty="0"/>
              <a:t>Toivon talossa </a:t>
            </a:r>
          </a:p>
          <a:p>
            <a:pPr algn="ctr"/>
            <a:r>
              <a:rPr lang="fi-FI" dirty="0"/>
              <a:t>-sosiaalityöntekijät</a:t>
            </a:r>
          </a:p>
          <a:p>
            <a:pPr algn="ctr"/>
            <a:r>
              <a:rPr lang="fi-FI" dirty="0"/>
              <a:t>-PAN lakimies</a:t>
            </a:r>
          </a:p>
          <a:p>
            <a:pPr algn="ctr"/>
            <a:r>
              <a:rPr lang="fi-FI" dirty="0"/>
              <a:t>-Global Clinic ja muu monipuolinen terveysneuvonta</a:t>
            </a:r>
          </a:p>
          <a:p>
            <a:pPr algn="ctr"/>
            <a:r>
              <a:rPr lang="fi-FI" dirty="0"/>
              <a:t>-</a:t>
            </a:r>
            <a:r>
              <a:rPr lang="fi-FI" dirty="0" err="1"/>
              <a:t>ProTukipisteen</a:t>
            </a:r>
            <a:r>
              <a:rPr lang="fi-FI" dirty="0"/>
              <a:t> neuvonta</a:t>
            </a:r>
          </a:p>
          <a:p>
            <a:pPr algn="ctr"/>
            <a:r>
              <a:rPr lang="fi-FI" dirty="0"/>
              <a:t>-kielikerho</a:t>
            </a:r>
          </a:p>
          <a:p>
            <a:pPr algn="ctr"/>
            <a:r>
              <a:rPr lang="fi-FI" dirty="0"/>
              <a:t>-tutkimustoiminta ja selvitykset</a:t>
            </a:r>
          </a:p>
          <a:p>
            <a:pPr algn="ctr"/>
            <a:r>
              <a:rPr lang="fi-FI" dirty="0"/>
              <a:t>- Yhteistyö Iso Numero lehden kanssa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751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E467A39-7364-2844-00C6-56CBA6D3020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26445" y="953713"/>
            <a:ext cx="2428875" cy="871080"/>
          </a:xfrm>
        </p:spPr>
        <p:txBody>
          <a:bodyPr>
            <a:noAutofit/>
          </a:bodyPr>
          <a:lstStyle/>
          <a:p>
            <a:r>
              <a:rPr lang="fi-FI" sz="2400" b="1"/>
              <a:t>Vuosina </a:t>
            </a:r>
          </a:p>
          <a:p>
            <a:r>
              <a:rPr lang="fi-FI" sz="2400" b="1"/>
              <a:t>2018 – 2024 kohdattu </a:t>
            </a:r>
          </a:p>
          <a:p>
            <a:r>
              <a:rPr lang="fi-FI" sz="2400" b="1"/>
              <a:t>n. 3500 paperitonta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4E2C06-0C0F-74E9-9F7F-092F2FE3D7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34172" y="940886"/>
            <a:ext cx="2428875" cy="871080"/>
          </a:xfrm>
        </p:spPr>
        <p:txBody>
          <a:bodyPr>
            <a:noAutofit/>
          </a:bodyPr>
          <a:lstStyle/>
          <a:p>
            <a:r>
              <a:rPr lang="fi-FI" sz="2000" b="1"/>
              <a:t>Vuosina 2021 – 2024 virallistettu </a:t>
            </a:r>
          </a:p>
          <a:p>
            <a:r>
              <a:rPr lang="fi-FI" sz="2000" b="1"/>
              <a:t>n. 900 paperittoman oleskelu -&gt; oleskelulupia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18CD3F8-6F85-74BC-7CB6-66CD0D2741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35337" y="4139562"/>
            <a:ext cx="2428875" cy="871080"/>
          </a:xfrm>
        </p:spPr>
        <p:txBody>
          <a:bodyPr>
            <a:noAutofit/>
          </a:bodyPr>
          <a:lstStyle/>
          <a:p>
            <a:r>
              <a:rPr lang="fi-FI" sz="2400" b="1"/>
              <a:t>Vuosina </a:t>
            </a:r>
            <a:br>
              <a:rPr lang="fi-FI" sz="2400" b="1"/>
            </a:br>
            <a:r>
              <a:rPr lang="fi-FI" sz="2400" b="1"/>
              <a:t>2023 – 2024 valmennettu työelämätaitoja </a:t>
            </a:r>
          </a:p>
          <a:p>
            <a:r>
              <a:rPr lang="fi-FI" sz="2400" b="1"/>
              <a:t>40 ihmiskaupan uhrille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32CC566-2ACC-5EC4-4C62-B9D8BE730E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9094" y="4105202"/>
            <a:ext cx="2428875" cy="871080"/>
          </a:xfrm>
        </p:spPr>
        <p:txBody>
          <a:bodyPr>
            <a:noAutofit/>
          </a:bodyPr>
          <a:lstStyle/>
          <a:p>
            <a:r>
              <a:rPr lang="fi-FI" sz="2400" b="1" dirty="0"/>
              <a:t>EU-liikkuva väestö pääkaupunki-seudulla </a:t>
            </a:r>
          </a:p>
          <a:p>
            <a:r>
              <a:rPr lang="fi-FI" sz="2400" b="1" dirty="0"/>
              <a:t>n. 500 henkilöä, vaihtelevasti asiakkuudessa</a:t>
            </a:r>
          </a:p>
        </p:txBody>
      </p:sp>
      <p:sp>
        <p:nvSpPr>
          <p:cNvPr id="6" name="Sisällön paikkamerkki 26">
            <a:extLst>
              <a:ext uri="{FF2B5EF4-FFF2-40B4-BE49-F238E27FC236}">
                <a16:creationId xmlns:a16="http://schemas.microsoft.com/office/drawing/2014/main" id="{6527D142-5CF6-1688-56DC-844F3A309A63}"/>
              </a:ext>
            </a:extLst>
          </p:cNvPr>
          <p:cNvSpPr txBox="1">
            <a:spLocks/>
          </p:cNvSpPr>
          <p:nvPr/>
        </p:nvSpPr>
        <p:spPr>
          <a:xfrm>
            <a:off x="3013076" y="0"/>
            <a:ext cx="3073399" cy="3429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234000" indent="-23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5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8038" indent="-23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343025" indent="-23400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50" i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  <a:p>
            <a:endParaRPr lang="fi-FI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&quot; &quot;.">
            <a:extLst>
              <a:ext uri="{FF2B5EF4-FFF2-40B4-BE49-F238E27FC236}">
                <a16:creationId xmlns:a16="http://schemas.microsoft.com/office/drawing/2014/main" id="{F60B7316-573F-DC91-E201-2FB5951A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429000"/>
            <a:ext cx="30733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3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83C4B7A-D79A-B2FE-2574-31F24FD88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15" y="1326894"/>
            <a:ext cx="4204212" cy="420421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AF2E271E-B79F-B3F9-2937-8B23033DC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77" y="5134732"/>
            <a:ext cx="3247143" cy="972273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D9F9B034-CA42-FDB3-BF4D-1FD3E19D1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8059" y="-43909"/>
            <a:ext cx="12101553" cy="68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0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E5BBA1-9849-C822-DE1D-3F89EBA92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1766" y="2123106"/>
            <a:ext cx="9144000" cy="3003027"/>
          </a:xfrm>
        </p:spPr>
        <p:txBody>
          <a:bodyPr>
            <a:normAutofit fontScale="90000"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Anne Hammad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Maahantulijoiden palvelut,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palveluyksikön johtaja</a:t>
            </a:r>
            <a:br>
              <a:rPr lang="fi-FI" sz="2800" dirty="0">
                <a:solidFill>
                  <a:schemeClr val="tx1"/>
                </a:solidFill>
              </a:rPr>
            </a:b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>
                <a:solidFill>
                  <a:schemeClr val="tx1"/>
                </a:solidFill>
              </a:rPr>
              <a:t>puh. 050 50 200 22</a:t>
            </a:r>
            <a:br>
              <a:rPr lang="fi-FI" sz="2800" dirty="0">
                <a:solidFill>
                  <a:schemeClr val="tx1"/>
                </a:solidFill>
              </a:rPr>
            </a:br>
            <a:r>
              <a:rPr lang="fi-FI" sz="2800" dirty="0" err="1">
                <a:solidFill>
                  <a:schemeClr val="tx1"/>
                </a:solidFill>
              </a:rPr>
              <a:t>email</a:t>
            </a:r>
            <a:r>
              <a:rPr lang="fi-FI" sz="2800" dirty="0">
                <a:solidFill>
                  <a:schemeClr val="tx1"/>
                </a:solidFill>
              </a:rPr>
              <a:t> anne.hammad@hdl.fi</a:t>
            </a:r>
            <a:br>
              <a:rPr lang="fi-FI" sz="4400" dirty="0"/>
            </a:br>
            <a:br>
              <a:rPr lang="fi-FI" sz="4400" dirty="0"/>
            </a:b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03668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EEE96-CB2A-4ADA-9879-D8F5CE62C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4071BE15-DF44-1016-4DDA-A29BAD7F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5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0B4B9C88-419D-C634-61A1-50C0C03BD47C}"/>
              </a:ext>
            </a:extLst>
          </p:cNvPr>
          <p:cNvSpPr/>
          <p:nvPr/>
        </p:nvSpPr>
        <p:spPr>
          <a:xfrm>
            <a:off x="698269" y="1163782"/>
            <a:ext cx="1895302" cy="46052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KV-suojelu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B1213B7E-EA6F-61D9-F1A3-C9C601D92DC0}"/>
              </a:ext>
            </a:extLst>
          </p:cNvPr>
          <p:cNvSpPr/>
          <p:nvPr/>
        </p:nvSpPr>
        <p:spPr>
          <a:xfrm>
            <a:off x="2812473" y="1126374"/>
            <a:ext cx="1895302" cy="46052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Työnteko Suomessa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3420393F-E9A2-080D-FE48-91F6AEB3D90E}"/>
              </a:ext>
            </a:extLst>
          </p:cNvPr>
          <p:cNvSpPr/>
          <p:nvPr/>
        </p:nvSpPr>
        <p:spPr>
          <a:xfrm>
            <a:off x="5148349" y="1126373"/>
            <a:ext cx="1895302" cy="46052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Perhesiteet </a:t>
            </a:r>
          </a:p>
          <a:p>
            <a:pPr algn="ctr"/>
            <a:r>
              <a:rPr lang="fi-FI" dirty="0"/>
              <a:t>Suomessa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1AF52A31-E349-81EC-571F-BE4973B72A8C}"/>
              </a:ext>
            </a:extLst>
          </p:cNvPr>
          <p:cNvSpPr/>
          <p:nvPr/>
        </p:nvSpPr>
        <p:spPr>
          <a:xfrm>
            <a:off x="7342909" y="1163782"/>
            <a:ext cx="1895302" cy="46052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Opinnot Suomessa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FE75F04A-59DE-CAA6-4ECA-5235A2575551}"/>
              </a:ext>
            </a:extLst>
          </p:cNvPr>
          <p:cNvSpPr/>
          <p:nvPr/>
        </p:nvSpPr>
        <p:spPr>
          <a:xfrm>
            <a:off x="9537469" y="1126372"/>
            <a:ext cx="2017222" cy="46052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r>
              <a:rPr lang="fi-FI" dirty="0"/>
              <a:t>Muut syyt esim.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erittäin haavoittuva asema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Ihmiskaupan tutkinta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sairaudet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12" name="Nuoli: Vasen-oikea 11">
            <a:extLst>
              <a:ext uri="{FF2B5EF4-FFF2-40B4-BE49-F238E27FC236}">
                <a16:creationId xmlns:a16="http://schemas.microsoft.com/office/drawing/2014/main" id="{55C91E3E-55B8-8C18-3E9F-D37F7B6098DB}"/>
              </a:ext>
            </a:extLst>
          </p:cNvPr>
          <p:cNvSpPr/>
          <p:nvPr/>
        </p:nvSpPr>
        <p:spPr>
          <a:xfrm>
            <a:off x="2052320" y="2397760"/>
            <a:ext cx="1341120" cy="64008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: Vasen-oikea 12">
            <a:extLst>
              <a:ext uri="{FF2B5EF4-FFF2-40B4-BE49-F238E27FC236}">
                <a16:creationId xmlns:a16="http://schemas.microsoft.com/office/drawing/2014/main" id="{988F8BA4-B5ED-6309-1CAF-7D767C30A451}"/>
              </a:ext>
            </a:extLst>
          </p:cNvPr>
          <p:cNvSpPr/>
          <p:nvPr/>
        </p:nvSpPr>
        <p:spPr>
          <a:xfrm>
            <a:off x="4273665" y="2397760"/>
            <a:ext cx="1341120" cy="64008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Vasen-oikea 13">
            <a:extLst>
              <a:ext uri="{FF2B5EF4-FFF2-40B4-BE49-F238E27FC236}">
                <a16:creationId xmlns:a16="http://schemas.microsoft.com/office/drawing/2014/main" id="{D7ACB4E8-443D-7D74-E857-06E6E2F81C41}"/>
              </a:ext>
            </a:extLst>
          </p:cNvPr>
          <p:cNvSpPr/>
          <p:nvPr/>
        </p:nvSpPr>
        <p:spPr>
          <a:xfrm>
            <a:off x="6638639" y="2397760"/>
            <a:ext cx="1341120" cy="64008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: Vasen-oikea 15">
            <a:extLst>
              <a:ext uri="{FF2B5EF4-FFF2-40B4-BE49-F238E27FC236}">
                <a16:creationId xmlns:a16="http://schemas.microsoft.com/office/drawing/2014/main" id="{9AAE9F18-536B-9C5C-8E08-348F211932EC}"/>
              </a:ext>
            </a:extLst>
          </p:cNvPr>
          <p:cNvSpPr/>
          <p:nvPr/>
        </p:nvSpPr>
        <p:spPr>
          <a:xfrm>
            <a:off x="2091112" y="3424612"/>
            <a:ext cx="5975927" cy="64008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A56F000-D684-0C68-E5B1-9235843ABAC8}"/>
              </a:ext>
            </a:extLst>
          </p:cNvPr>
          <p:cNvSpPr txBox="1"/>
          <p:nvPr/>
        </p:nvSpPr>
        <p:spPr>
          <a:xfrm>
            <a:off x="698269" y="223628"/>
            <a:ext cx="5018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Paperittomuuden juurisyyt (ei-EU kansalaiset) </a:t>
            </a:r>
          </a:p>
          <a:p>
            <a:r>
              <a:rPr lang="fi-FI" b="1" dirty="0">
                <a:solidFill>
                  <a:srgbClr val="FF0000"/>
                </a:solidFill>
              </a:rPr>
              <a:t>Oleskelulupaperusteet</a:t>
            </a:r>
          </a:p>
        </p:txBody>
      </p:sp>
      <p:sp>
        <p:nvSpPr>
          <p:cNvPr id="2" name="Nuoli: Alas 1">
            <a:extLst>
              <a:ext uri="{FF2B5EF4-FFF2-40B4-BE49-F238E27FC236}">
                <a16:creationId xmlns:a16="http://schemas.microsoft.com/office/drawing/2014/main" id="{A1D2832F-CF1B-FB45-0FB6-5E842D08A034}"/>
              </a:ext>
            </a:extLst>
          </p:cNvPr>
          <p:cNvSpPr/>
          <p:nvPr/>
        </p:nvSpPr>
        <p:spPr>
          <a:xfrm>
            <a:off x="591396" y="5509091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Nuoli: Alas 3">
            <a:extLst>
              <a:ext uri="{FF2B5EF4-FFF2-40B4-BE49-F238E27FC236}">
                <a16:creationId xmlns:a16="http://schemas.microsoft.com/office/drawing/2014/main" id="{E7A510B3-5FA8-F897-0E9D-7AFEB903B010}"/>
              </a:ext>
            </a:extLst>
          </p:cNvPr>
          <p:cNvSpPr/>
          <p:nvPr/>
        </p:nvSpPr>
        <p:spPr>
          <a:xfrm>
            <a:off x="2949692" y="5598341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E32D622C-591C-A3E7-FCF8-1838B659E890}"/>
              </a:ext>
            </a:extLst>
          </p:cNvPr>
          <p:cNvSpPr/>
          <p:nvPr/>
        </p:nvSpPr>
        <p:spPr>
          <a:xfrm>
            <a:off x="5116618" y="5598341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Nuoli: Alas 5">
            <a:extLst>
              <a:ext uri="{FF2B5EF4-FFF2-40B4-BE49-F238E27FC236}">
                <a16:creationId xmlns:a16="http://schemas.microsoft.com/office/drawing/2014/main" id="{5D06599B-ECB6-8A81-DFB8-34BB089AFF07}"/>
              </a:ext>
            </a:extLst>
          </p:cNvPr>
          <p:cNvSpPr/>
          <p:nvPr/>
        </p:nvSpPr>
        <p:spPr>
          <a:xfrm>
            <a:off x="7267954" y="5619875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Nuoli: Alas 10">
            <a:extLst>
              <a:ext uri="{FF2B5EF4-FFF2-40B4-BE49-F238E27FC236}">
                <a16:creationId xmlns:a16="http://schemas.microsoft.com/office/drawing/2014/main" id="{730D261C-62D2-AE05-8B98-E7B6EB50EA9F}"/>
              </a:ext>
            </a:extLst>
          </p:cNvPr>
          <p:cNvSpPr/>
          <p:nvPr/>
        </p:nvSpPr>
        <p:spPr>
          <a:xfrm>
            <a:off x="9533285" y="5619874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Nuoli: Alas 14">
            <a:extLst>
              <a:ext uri="{FF2B5EF4-FFF2-40B4-BE49-F238E27FC236}">
                <a16:creationId xmlns:a16="http://schemas.microsoft.com/office/drawing/2014/main" id="{E36C767F-3030-EB72-7A82-32946C35FBA3}"/>
              </a:ext>
            </a:extLst>
          </p:cNvPr>
          <p:cNvSpPr/>
          <p:nvPr/>
        </p:nvSpPr>
        <p:spPr>
          <a:xfrm rot="10800000">
            <a:off x="1499792" y="5547588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Nuoli: Alas 17">
            <a:extLst>
              <a:ext uri="{FF2B5EF4-FFF2-40B4-BE49-F238E27FC236}">
                <a16:creationId xmlns:a16="http://schemas.microsoft.com/office/drawing/2014/main" id="{15F50D84-5540-D804-5B99-A62CD87DABF0}"/>
              </a:ext>
            </a:extLst>
          </p:cNvPr>
          <p:cNvSpPr/>
          <p:nvPr/>
        </p:nvSpPr>
        <p:spPr>
          <a:xfrm rot="10800000">
            <a:off x="3754104" y="5601306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Nuoli: Alas 18">
            <a:extLst>
              <a:ext uri="{FF2B5EF4-FFF2-40B4-BE49-F238E27FC236}">
                <a16:creationId xmlns:a16="http://schemas.microsoft.com/office/drawing/2014/main" id="{212C9CB8-3551-DAA8-B884-235A39ECC2BB}"/>
              </a:ext>
            </a:extLst>
          </p:cNvPr>
          <p:cNvSpPr/>
          <p:nvPr/>
        </p:nvSpPr>
        <p:spPr>
          <a:xfrm rot="10800000">
            <a:off x="6019435" y="5587690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0" name="Nuoli: Alas 19">
            <a:extLst>
              <a:ext uri="{FF2B5EF4-FFF2-40B4-BE49-F238E27FC236}">
                <a16:creationId xmlns:a16="http://schemas.microsoft.com/office/drawing/2014/main" id="{713AAC62-4ACC-A8DE-C64A-D0CDE62299F1}"/>
              </a:ext>
            </a:extLst>
          </p:cNvPr>
          <p:cNvSpPr/>
          <p:nvPr/>
        </p:nvSpPr>
        <p:spPr>
          <a:xfrm rot="10800000">
            <a:off x="8146358" y="5535876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Nuoli: Alas 20">
            <a:extLst>
              <a:ext uri="{FF2B5EF4-FFF2-40B4-BE49-F238E27FC236}">
                <a16:creationId xmlns:a16="http://schemas.microsoft.com/office/drawing/2014/main" id="{245BBF32-3108-EF99-5FF9-EA6E485FED47}"/>
              </a:ext>
            </a:extLst>
          </p:cNvPr>
          <p:cNvSpPr/>
          <p:nvPr/>
        </p:nvSpPr>
        <p:spPr>
          <a:xfrm rot="10800000">
            <a:off x="10358456" y="5638442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D52312DB-58B0-2785-D51C-D165B71D1599}"/>
              </a:ext>
            </a:extLst>
          </p:cNvPr>
          <p:cNvSpPr/>
          <p:nvPr/>
        </p:nvSpPr>
        <p:spPr>
          <a:xfrm>
            <a:off x="765422" y="6209249"/>
            <a:ext cx="10600869" cy="4315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Valituslupaprosessit oikeusasteissa hallinto-oikeus ja korkein hallinto-oikeus</a:t>
            </a:r>
          </a:p>
        </p:txBody>
      </p:sp>
    </p:spTree>
    <p:extLst>
      <p:ext uri="{BB962C8B-B14F-4D97-AF65-F5344CB8AC3E}">
        <p14:creationId xmlns:p14="http://schemas.microsoft.com/office/powerpoint/2010/main" val="80501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0B4B9C88-419D-C634-61A1-50C0C03BD47C}"/>
              </a:ext>
            </a:extLst>
          </p:cNvPr>
          <p:cNvSpPr/>
          <p:nvPr/>
        </p:nvSpPr>
        <p:spPr>
          <a:xfrm>
            <a:off x="698268" y="1163783"/>
            <a:ext cx="2103411" cy="42096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r>
              <a:rPr lang="fi-FI" dirty="0"/>
              <a:t>KV-suojelu</a:t>
            </a:r>
          </a:p>
          <a:p>
            <a:pPr marL="285750" indent="-285750" algn="ctr">
              <a:buFontTx/>
              <a:buChar char="-"/>
            </a:pPr>
            <a:r>
              <a:rPr lang="fi-FI" dirty="0" err="1"/>
              <a:t>Humanitää-rinen</a:t>
            </a:r>
            <a:r>
              <a:rPr lang="fi-FI" dirty="0"/>
              <a:t> 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peruste poistu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B1213B7E-EA6F-61D9-F1A3-C9C601D92DC0}"/>
              </a:ext>
            </a:extLst>
          </p:cNvPr>
          <p:cNvSpPr/>
          <p:nvPr/>
        </p:nvSpPr>
        <p:spPr>
          <a:xfrm>
            <a:off x="2812473" y="1126374"/>
            <a:ext cx="1895302" cy="42470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r>
              <a:rPr lang="fi-FI" dirty="0"/>
              <a:t>Työnteko Suomessa</a:t>
            </a:r>
          </a:p>
          <a:p>
            <a:pPr marL="285750" indent="-285750" algn="ctr">
              <a:buFontTx/>
              <a:buChar char="-"/>
            </a:pPr>
            <a:r>
              <a:rPr lang="fi-FI" sz="1600" dirty="0"/>
              <a:t>Vuodesta 2016 rajoitteet työnteko-oikeuteen</a:t>
            </a:r>
          </a:p>
          <a:p>
            <a:pPr marL="285750" indent="-285750" algn="ctr">
              <a:buFontTx/>
              <a:buChar char="-"/>
            </a:pPr>
            <a:r>
              <a:rPr lang="fi-FI" sz="1600" dirty="0"/>
              <a:t>Tiukennuksia vuonna 2019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3420393F-E9A2-080D-FE48-91F6AEB3D90E}"/>
              </a:ext>
            </a:extLst>
          </p:cNvPr>
          <p:cNvSpPr/>
          <p:nvPr/>
        </p:nvSpPr>
        <p:spPr>
          <a:xfrm>
            <a:off x="5148349" y="1126373"/>
            <a:ext cx="1895302" cy="42470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r>
              <a:rPr lang="fi-FI" dirty="0"/>
              <a:t>Perhesiteet </a:t>
            </a:r>
          </a:p>
          <a:p>
            <a:pPr algn="ctr"/>
            <a:r>
              <a:rPr lang="fi-FI" dirty="0"/>
              <a:t>Suomessa</a:t>
            </a:r>
          </a:p>
          <a:p>
            <a:pPr algn="ctr"/>
            <a:r>
              <a:rPr lang="fi-FI" dirty="0"/>
              <a:t>- Teennäiset tulorajat ulkomaalaistaustaisille vuonna 2016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1AF52A31-E349-81EC-571F-BE4973B72A8C}"/>
              </a:ext>
            </a:extLst>
          </p:cNvPr>
          <p:cNvSpPr/>
          <p:nvPr/>
        </p:nvSpPr>
        <p:spPr>
          <a:xfrm>
            <a:off x="7342909" y="1163783"/>
            <a:ext cx="1895302" cy="42470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Opinnot Suomessa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FE75F04A-59DE-CAA6-4ECA-5235A2575551}"/>
              </a:ext>
            </a:extLst>
          </p:cNvPr>
          <p:cNvSpPr/>
          <p:nvPr/>
        </p:nvSpPr>
        <p:spPr>
          <a:xfrm>
            <a:off x="9537469" y="1126373"/>
            <a:ext cx="2017222" cy="42844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r>
              <a:rPr lang="fi-FI" dirty="0"/>
              <a:t>Muut syyt esim.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erittäin haavoittuva asema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Ihmiskaupan tutkinta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Sairaudet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12" name="Nuoli: Vasen-oikea 11">
            <a:extLst>
              <a:ext uri="{FF2B5EF4-FFF2-40B4-BE49-F238E27FC236}">
                <a16:creationId xmlns:a16="http://schemas.microsoft.com/office/drawing/2014/main" id="{55C91E3E-55B8-8C18-3E9F-D37F7B6098DB}"/>
              </a:ext>
            </a:extLst>
          </p:cNvPr>
          <p:cNvSpPr/>
          <p:nvPr/>
        </p:nvSpPr>
        <p:spPr>
          <a:xfrm>
            <a:off x="2093422" y="3899591"/>
            <a:ext cx="1341120" cy="64008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: Vasen-oikea 12">
            <a:extLst>
              <a:ext uri="{FF2B5EF4-FFF2-40B4-BE49-F238E27FC236}">
                <a16:creationId xmlns:a16="http://schemas.microsoft.com/office/drawing/2014/main" id="{988F8BA4-B5ED-6309-1CAF-7D767C30A451}"/>
              </a:ext>
            </a:extLst>
          </p:cNvPr>
          <p:cNvSpPr/>
          <p:nvPr/>
        </p:nvSpPr>
        <p:spPr>
          <a:xfrm>
            <a:off x="4189615" y="3899591"/>
            <a:ext cx="1341120" cy="64008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Vasen-oikea 13">
            <a:extLst>
              <a:ext uri="{FF2B5EF4-FFF2-40B4-BE49-F238E27FC236}">
                <a16:creationId xmlns:a16="http://schemas.microsoft.com/office/drawing/2014/main" id="{D7ACB4E8-443D-7D74-E857-06E6E2F81C41}"/>
              </a:ext>
            </a:extLst>
          </p:cNvPr>
          <p:cNvSpPr/>
          <p:nvPr/>
        </p:nvSpPr>
        <p:spPr>
          <a:xfrm>
            <a:off x="6498705" y="3924644"/>
            <a:ext cx="1341120" cy="64008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: Vasen-oikea 15">
            <a:extLst>
              <a:ext uri="{FF2B5EF4-FFF2-40B4-BE49-F238E27FC236}">
                <a16:creationId xmlns:a16="http://schemas.microsoft.com/office/drawing/2014/main" id="{9AAE9F18-536B-9C5C-8E08-348F211932EC}"/>
              </a:ext>
            </a:extLst>
          </p:cNvPr>
          <p:cNvSpPr/>
          <p:nvPr/>
        </p:nvSpPr>
        <p:spPr>
          <a:xfrm>
            <a:off x="2034745" y="4624829"/>
            <a:ext cx="7990246" cy="64008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A56F000-D684-0C68-E5B1-9235843ABAC8}"/>
              </a:ext>
            </a:extLst>
          </p:cNvPr>
          <p:cNvSpPr txBox="1"/>
          <p:nvPr/>
        </p:nvSpPr>
        <p:spPr>
          <a:xfrm>
            <a:off x="698269" y="232278"/>
            <a:ext cx="4971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Paperittomuuden juurisyyt (ei-EU kansalaiset)</a:t>
            </a:r>
          </a:p>
          <a:p>
            <a:r>
              <a:rPr lang="fi-FI" b="1" dirty="0">
                <a:solidFill>
                  <a:srgbClr val="FF0000"/>
                </a:solidFill>
              </a:rPr>
              <a:t>Oleskelulupaperusteet</a:t>
            </a:r>
          </a:p>
        </p:txBody>
      </p:sp>
      <p:sp>
        <p:nvSpPr>
          <p:cNvPr id="2" name="Nuoli: Alas 1">
            <a:extLst>
              <a:ext uri="{FF2B5EF4-FFF2-40B4-BE49-F238E27FC236}">
                <a16:creationId xmlns:a16="http://schemas.microsoft.com/office/drawing/2014/main" id="{DF10E734-06B8-0520-7BB8-5B6AFB4F349C}"/>
              </a:ext>
            </a:extLst>
          </p:cNvPr>
          <p:cNvSpPr/>
          <p:nvPr/>
        </p:nvSpPr>
        <p:spPr>
          <a:xfrm>
            <a:off x="638168" y="5154125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Nuoli: Alas 3">
            <a:extLst>
              <a:ext uri="{FF2B5EF4-FFF2-40B4-BE49-F238E27FC236}">
                <a16:creationId xmlns:a16="http://schemas.microsoft.com/office/drawing/2014/main" id="{CCE2E2B0-CEC2-C68F-936D-A178D616023F}"/>
              </a:ext>
            </a:extLst>
          </p:cNvPr>
          <p:cNvSpPr/>
          <p:nvPr/>
        </p:nvSpPr>
        <p:spPr>
          <a:xfrm>
            <a:off x="2996464" y="5243375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B615C270-39A1-42F0-5FB1-C1BD9748A266}"/>
              </a:ext>
            </a:extLst>
          </p:cNvPr>
          <p:cNvSpPr/>
          <p:nvPr/>
        </p:nvSpPr>
        <p:spPr>
          <a:xfrm>
            <a:off x="5163390" y="5243375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Nuoli: Alas 5">
            <a:extLst>
              <a:ext uri="{FF2B5EF4-FFF2-40B4-BE49-F238E27FC236}">
                <a16:creationId xmlns:a16="http://schemas.microsoft.com/office/drawing/2014/main" id="{CBE8AC2C-8993-E046-9E03-E12531F1A9A0}"/>
              </a:ext>
            </a:extLst>
          </p:cNvPr>
          <p:cNvSpPr/>
          <p:nvPr/>
        </p:nvSpPr>
        <p:spPr>
          <a:xfrm>
            <a:off x="7314726" y="5264909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1" name="Nuoli: Alas 10">
            <a:extLst>
              <a:ext uri="{FF2B5EF4-FFF2-40B4-BE49-F238E27FC236}">
                <a16:creationId xmlns:a16="http://schemas.microsoft.com/office/drawing/2014/main" id="{55EC430B-AEF6-356B-E253-2C03A51A6A28}"/>
              </a:ext>
            </a:extLst>
          </p:cNvPr>
          <p:cNvSpPr/>
          <p:nvPr/>
        </p:nvSpPr>
        <p:spPr>
          <a:xfrm>
            <a:off x="9580057" y="5264908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9E86FC43-0D89-7A05-05E8-164373063450}"/>
              </a:ext>
            </a:extLst>
          </p:cNvPr>
          <p:cNvSpPr/>
          <p:nvPr/>
        </p:nvSpPr>
        <p:spPr>
          <a:xfrm>
            <a:off x="953822" y="5835716"/>
            <a:ext cx="10600869" cy="4315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Valituslupaprosessit oikeusasteissa hallinto-oikeus ja korkein hallinto-oikeus</a:t>
            </a:r>
          </a:p>
        </p:txBody>
      </p:sp>
      <p:sp>
        <p:nvSpPr>
          <p:cNvPr id="18" name="Nuoli: Alas 17">
            <a:extLst>
              <a:ext uri="{FF2B5EF4-FFF2-40B4-BE49-F238E27FC236}">
                <a16:creationId xmlns:a16="http://schemas.microsoft.com/office/drawing/2014/main" id="{79175415-E190-6460-CB1E-1D931187C752}"/>
              </a:ext>
            </a:extLst>
          </p:cNvPr>
          <p:cNvSpPr/>
          <p:nvPr/>
        </p:nvSpPr>
        <p:spPr>
          <a:xfrm rot="10800000">
            <a:off x="1546564" y="5192622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Nuoli: Alas 18">
            <a:extLst>
              <a:ext uri="{FF2B5EF4-FFF2-40B4-BE49-F238E27FC236}">
                <a16:creationId xmlns:a16="http://schemas.microsoft.com/office/drawing/2014/main" id="{D26521A4-8985-AAB3-F92B-5C0AB0DE9131}"/>
              </a:ext>
            </a:extLst>
          </p:cNvPr>
          <p:cNvSpPr/>
          <p:nvPr/>
        </p:nvSpPr>
        <p:spPr>
          <a:xfrm rot="10800000">
            <a:off x="3800876" y="5246340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0" name="Nuoli: Alas 19">
            <a:extLst>
              <a:ext uri="{FF2B5EF4-FFF2-40B4-BE49-F238E27FC236}">
                <a16:creationId xmlns:a16="http://schemas.microsoft.com/office/drawing/2014/main" id="{DE842C95-45DF-CADD-9B73-6071E4057C08}"/>
              </a:ext>
            </a:extLst>
          </p:cNvPr>
          <p:cNvSpPr/>
          <p:nvPr/>
        </p:nvSpPr>
        <p:spPr>
          <a:xfrm rot="10800000">
            <a:off x="6066207" y="5232724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Nuoli: Alas 20">
            <a:extLst>
              <a:ext uri="{FF2B5EF4-FFF2-40B4-BE49-F238E27FC236}">
                <a16:creationId xmlns:a16="http://schemas.microsoft.com/office/drawing/2014/main" id="{C2124C9A-FA73-B87D-CD05-F0C508589CD3}"/>
              </a:ext>
            </a:extLst>
          </p:cNvPr>
          <p:cNvSpPr/>
          <p:nvPr/>
        </p:nvSpPr>
        <p:spPr>
          <a:xfrm rot="10800000">
            <a:off x="8193130" y="5180910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" name="Nuoli: Alas 21">
            <a:extLst>
              <a:ext uri="{FF2B5EF4-FFF2-40B4-BE49-F238E27FC236}">
                <a16:creationId xmlns:a16="http://schemas.microsoft.com/office/drawing/2014/main" id="{CA48C6FD-F210-1D03-E95A-A856AF768775}"/>
              </a:ext>
            </a:extLst>
          </p:cNvPr>
          <p:cNvSpPr/>
          <p:nvPr/>
        </p:nvSpPr>
        <p:spPr>
          <a:xfrm rot="10800000">
            <a:off x="10405228" y="5283476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384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0B4B9C88-419D-C634-61A1-50C0C03BD47C}"/>
              </a:ext>
            </a:extLst>
          </p:cNvPr>
          <p:cNvSpPr/>
          <p:nvPr/>
        </p:nvSpPr>
        <p:spPr>
          <a:xfrm>
            <a:off x="698269" y="1163783"/>
            <a:ext cx="1895302" cy="41397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KV-suojelu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B1213B7E-EA6F-61D9-F1A3-C9C601D92DC0}"/>
              </a:ext>
            </a:extLst>
          </p:cNvPr>
          <p:cNvSpPr/>
          <p:nvPr/>
        </p:nvSpPr>
        <p:spPr>
          <a:xfrm>
            <a:off x="2812473" y="1126375"/>
            <a:ext cx="1895302" cy="41771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r>
              <a:rPr lang="fi-FI" dirty="0"/>
              <a:t>Työnteko Suomessa</a:t>
            </a:r>
          </a:p>
          <a:p>
            <a:pPr algn="ctr"/>
            <a:r>
              <a:rPr lang="fi-FI" sz="1600" dirty="0"/>
              <a:t>- esto turvapaikkaa hakeneelle vuonna 2024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3420393F-E9A2-080D-FE48-91F6AEB3D90E}"/>
              </a:ext>
            </a:extLst>
          </p:cNvPr>
          <p:cNvSpPr/>
          <p:nvPr/>
        </p:nvSpPr>
        <p:spPr>
          <a:xfrm>
            <a:off x="5104014" y="1126372"/>
            <a:ext cx="1895302" cy="42675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Perhesiteet </a:t>
            </a:r>
          </a:p>
          <a:p>
            <a:pPr algn="ctr"/>
            <a:r>
              <a:rPr lang="fi-FI" dirty="0"/>
              <a:t>Suomessa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1AF52A31-E349-81EC-571F-BE4973B72A8C}"/>
              </a:ext>
            </a:extLst>
          </p:cNvPr>
          <p:cNvSpPr/>
          <p:nvPr/>
        </p:nvSpPr>
        <p:spPr>
          <a:xfrm>
            <a:off x="7342909" y="1163783"/>
            <a:ext cx="1895302" cy="42675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Opinnot Suomessa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FE75F04A-59DE-CAA6-4ECA-5235A2575551}"/>
              </a:ext>
            </a:extLst>
          </p:cNvPr>
          <p:cNvSpPr/>
          <p:nvPr/>
        </p:nvSpPr>
        <p:spPr>
          <a:xfrm>
            <a:off x="9537469" y="1126372"/>
            <a:ext cx="2017222" cy="41771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r>
              <a:rPr lang="fi-FI" dirty="0"/>
              <a:t>Muut syyt esim.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erittäin haavoittuva asema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Ihmiskaupan tutkinta</a:t>
            </a:r>
          </a:p>
          <a:p>
            <a:pPr marL="285750" indent="-285750" algn="ctr">
              <a:buFontTx/>
              <a:buChar char="-"/>
            </a:pPr>
            <a:r>
              <a:rPr lang="fi-FI" dirty="0"/>
              <a:t>Sairaudet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3A56F000-D684-0C68-E5B1-9235843ABAC8}"/>
              </a:ext>
            </a:extLst>
          </p:cNvPr>
          <p:cNvSpPr txBox="1"/>
          <p:nvPr/>
        </p:nvSpPr>
        <p:spPr>
          <a:xfrm>
            <a:off x="698269" y="248211"/>
            <a:ext cx="5018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Paperittomuuden juurisyyt (ei-EU kansalaiset) </a:t>
            </a:r>
          </a:p>
          <a:p>
            <a:r>
              <a:rPr lang="fi-FI" b="1" dirty="0">
                <a:solidFill>
                  <a:srgbClr val="FF0000"/>
                </a:solidFill>
              </a:rPr>
              <a:t>Oleskelulupaperusteet</a:t>
            </a:r>
          </a:p>
        </p:txBody>
      </p:sp>
      <p:sp>
        <p:nvSpPr>
          <p:cNvPr id="2" name="Kertomerkki 1">
            <a:extLst>
              <a:ext uri="{FF2B5EF4-FFF2-40B4-BE49-F238E27FC236}">
                <a16:creationId xmlns:a16="http://schemas.microsoft.com/office/drawing/2014/main" id="{6A39B496-8574-E301-B422-8FCDA0263622}"/>
              </a:ext>
            </a:extLst>
          </p:cNvPr>
          <p:cNvSpPr/>
          <p:nvPr/>
        </p:nvSpPr>
        <p:spPr>
          <a:xfrm>
            <a:off x="1953491" y="2174240"/>
            <a:ext cx="1463040" cy="1402080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Nuoli: Vasen-oikea 3">
            <a:extLst>
              <a:ext uri="{FF2B5EF4-FFF2-40B4-BE49-F238E27FC236}">
                <a16:creationId xmlns:a16="http://schemas.microsoft.com/office/drawing/2014/main" id="{08D04363-CA31-90B1-CA0D-9C89468D76CB}"/>
              </a:ext>
            </a:extLst>
          </p:cNvPr>
          <p:cNvSpPr/>
          <p:nvPr/>
        </p:nvSpPr>
        <p:spPr>
          <a:xfrm>
            <a:off x="4178531" y="3749040"/>
            <a:ext cx="1341120" cy="64008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Nuoli: Vasen-oikea 4">
            <a:extLst>
              <a:ext uri="{FF2B5EF4-FFF2-40B4-BE49-F238E27FC236}">
                <a16:creationId xmlns:a16="http://schemas.microsoft.com/office/drawing/2014/main" id="{3886D7F7-FB44-1DD7-CB08-F7C7B36BE33D}"/>
              </a:ext>
            </a:extLst>
          </p:cNvPr>
          <p:cNvSpPr/>
          <p:nvPr/>
        </p:nvSpPr>
        <p:spPr>
          <a:xfrm>
            <a:off x="6452062" y="3743960"/>
            <a:ext cx="1341120" cy="64008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: Vasen-oikea 5">
            <a:extLst>
              <a:ext uri="{FF2B5EF4-FFF2-40B4-BE49-F238E27FC236}">
                <a16:creationId xmlns:a16="http://schemas.microsoft.com/office/drawing/2014/main" id="{44CC30DE-B0DB-0EC3-6DD0-0ADA8783ED05}"/>
              </a:ext>
            </a:extLst>
          </p:cNvPr>
          <p:cNvSpPr/>
          <p:nvPr/>
        </p:nvSpPr>
        <p:spPr>
          <a:xfrm>
            <a:off x="3838534" y="4488133"/>
            <a:ext cx="4106488" cy="640080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: Kaareva ylös 14">
            <a:extLst>
              <a:ext uri="{FF2B5EF4-FFF2-40B4-BE49-F238E27FC236}">
                <a16:creationId xmlns:a16="http://schemas.microsoft.com/office/drawing/2014/main" id="{60351066-9B93-B9AD-4F56-663EFC249C63}"/>
              </a:ext>
            </a:extLst>
          </p:cNvPr>
          <p:cNvSpPr/>
          <p:nvPr/>
        </p:nvSpPr>
        <p:spPr>
          <a:xfrm>
            <a:off x="1688714" y="5135139"/>
            <a:ext cx="4233949" cy="558800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42591F3E-2929-6E4F-4D90-D5E020F6E5D7}"/>
              </a:ext>
            </a:extLst>
          </p:cNvPr>
          <p:cNvSpPr/>
          <p:nvPr/>
        </p:nvSpPr>
        <p:spPr>
          <a:xfrm>
            <a:off x="887005" y="6218200"/>
            <a:ext cx="10600869" cy="4315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Valituslupaprosessit oikeusasteissa hallinto-oikeus ja korkein hallinto-oikeus</a:t>
            </a:r>
          </a:p>
        </p:txBody>
      </p:sp>
      <p:sp>
        <p:nvSpPr>
          <p:cNvPr id="12" name="Nuoli: Alas 11">
            <a:extLst>
              <a:ext uri="{FF2B5EF4-FFF2-40B4-BE49-F238E27FC236}">
                <a16:creationId xmlns:a16="http://schemas.microsoft.com/office/drawing/2014/main" id="{A4F211CB-7FDF-8E87-7F64-159B9FABC6CA}"/>
              </a:ext>
            </a:extLst>
          </p:cNvPr>
          <p:cNvSpPr/>
          <p:nvPr/>
        </p:nvSpPr>
        <p:spPr>
          <a:xfrm>
            <a:off x="591396" y="5509091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Nuoli: Alas 12">
            <a:extLst>
              <a:ext uri="{FF2B5EF4-FFF2-40B4-BE49-F238E27FC236}">
                <a16:creationId xmlns:a16="http://schemas.microsoft.com/office/drawing/2014/main" id="{4B5E2290-2441-750F-72CD-9698476F31C0}"/>
              </a:ext>
            </a:extLst>
          </p:cNvPr>
          <p:cNvSpPr/>
          <p:nvPr/>
        </p:nvSpPr>
        <p:spPr>
          <a:xfrm>
            <a:off x="2949692" y="5598341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Nuoli: Alas 13">
            <a:extLst>
              <a:ext uri="{FF2B5EF4-FFF2-40B4-BE49-F238E27FC236}">
                <a16:creationId xmlns:a16="http://schemas.microsoft.com/office/drawing/2014/main" id="{D9B63619-7978-1839-9B9B-CF4967B037D0}"/>
              </a:ext>
            </a:extLst>
          </p:cNvPr>
          <p:cNvSpPr/>
          <p:nvPr/>
        </p:nvSpPr>
        <p:spPr>
          <a:xfrm>
            <a:off x="5116618" y="5598341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Nuoli: Alas 15">
            <a:extLst>
              <a:ext uri="{FF2B5EF4-FFF2-40B4-BE49-F238E27FC236}">
                <a16:creationId xmlns:a16="http://schemas.microsoft.com/office/drawing/2014/main" id="{A9B0BBE7-FBB4-1CB0-62B0-06A02452A2D9}"/>
              </a:ext>
            </a:extLst>
          </p:cNvPr>
          <p:cNvSpPr/>
          <p:nvPr/>
        </p:nvSpPr>
        <p:spPr>
          <a:xfrm>
            <a:off x="7267954" y="5619875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Nuoli: Alas 17">
            <a:extLst>
              <a:ext uri="{FF2B5EF4-FFF2-40B4-BE49-F238E27FC236}">
                <a16:creationId xmlns:a16="http://schemas.microsoft.com/office/drawing/2014/main" id="{D70AD3DE-9242-E4D4-943A-26350B1DB175}"/>
              </a:ext>
            </a:extLst>
          </p:cNvPr>
          <p:cNvSpPr/>
          <p:nvPr/>
        </p:nvSpPr>
        <p:spPr>
          <a:xfrm>
            <a:off x="9533285" y="5619874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Nuoli: Alas 18">
            <a:extLst>
              <a:ext uri="{FF2B5EF4-FFF2-40B4-BE49-F238E27FC236}">
                <a16:creationId xmlns:a16="http://schemas.microsoft.com/office/drawing/2014/main" id="{AAA32CE0-99A5-4A5A-187A-5AC990467149}"/>
              </a:ext>
            </a:extLst>
          </p:cNvPr>
          <p:cNvSpPr/>
          <p:nvPr/>
        </p:nvSpPr>
        <p:spPr>
          <a:xfrm rot="10800000">
            <a:off x="1499792" y="5547588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0" name="Nuoli: Alas 19">
            <a:extLst>
              <a:ext uri="{FF2B5EF4-FFF2-40B4-BE49-F238E27FC236}">
                <a16:creationId xmlns:a16="http://schemas.microsoft.com/office/drawing/2014/main" id="{85B7C6C3-BA78-342D-ABC7-B4BCB3593606}"/>
              </a:ext>
            </a:extLst>
          </p:cNvPr>
          <p:cNvSpPr/>
          <p:nvPr/>
        </p:nvSpPr>
        <p:spPr>
          <a:xfrm rot="10800000">
            <a:off x="3754104" y="5601306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Nuoli: Alas 20">
            <a:extLst>
              <a:ext uri="{FF2B5EF4-FFF2-40B4-BE49-F238E27FC236}">
                <a16:creationId xmlns:a16="http://schemas.microsoft.com/office/drawing/2014/main" id="{94C4623C-1597-540F-AEC1-2AA85426C4E7}"/>
              </a:ext>
            </a:extLst>
          </p:cNvPr>
          <p:cNvSpPr/>
          <p:nvPr/>
        </p:nvSpPr>
        <p:spPr>
          <a:xfrm rot="10800000">
            <a:off x="6019435" y="5587690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" name="Nuoli: Alas 21">
            <a:extLst>
              <a:ext uri="{FF2B5EF4-FFF2-40B4-BE49-F238E27FC236}">
                <a16:creationId xmlns:a16="http://schemas.microsoft.com/office/drawing/2014/main" id="{F0C34892-3637-35BC-EC63-FE89B95A83CF}"/>
              </a:ext>
            </a:extLst>
          </p:cNvPr>
          <p:cNvSpPr/>
          <p:nvPr/>
        </p:nvSpPr>
        <p:spPr>
          <a:xfrm rot="10800000">
            <a:off x="8146358" y="5535876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3" name="Nuoli: Alas 22">
            <a:extLst>
              <a:ext uri="{FF2B5EF4-FFF2-40B4-BE49-F238E27FC236}">
                <a16:creationId xmlns:a16="http://schemas.microsoft.com/office/drawing/2014/main" id="{00E8E060-76F9-2E2F-3535-AC788B7D047A}"/>
              </a:ext>
            </a:extLst>
          </p:cNvPr>
          <p:cNvSpPr/>
          <p:nvPr/>
        </p:nvSpPr>
        <p:spPr>
          <a:xfrm rot="10800000">
            <a:off x="10358456" y="5638442"/>
            <a:ext cx="966651" cy="57080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380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C0575B4-EEC8-48F4-914E-ED4193DAF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241" y="1274968"/>
            <a:ext cx="10867416" cy="5343545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Sosiaali- ja terveyspalvelut Kelasta ja </a:t>
            </a:r>
            <a:r>
              <a:rPr lang="fi-FI" b="1" dirty="0">
                <a:solidFill>
                  <a:srgbClr val="FF0000"/>
                </a:solidFill>
              </a:rPr>
              <a:t>Helsingissä </a:t>
            </a:r>
            <a:r>
              <a:rPr lang="fi-FI" b="1" dirty="0"/>
              <a:t>Kalasataman hyvinvointikeskuksesta, välttämättömät palvelut voimassa mutta lakimuutos lainsäädäntöprosessissa</a:t>
            </a:r>
          </a:p>
          <a:p>
            <a:pPr marL="0" indent="0">
              <a:buNone/>
            </a:pPr>
            <a:r>
              <a:rPr lang="fi-FI" dirty="0"/>
              <a:t>	- erilaisia käytäntöjä nyt jo mitä palveluita hyvinvointialueet tarjoavat</a:t>
            </a:r>
          </a:p>
          <a:p>
            <a:pPr marL="0" indent="0">
              <a:buNone/>
            </a:pPr>
            <a:r>
              <a:rPr lang="fi-FI" dirty="0"/>
              <a:t>	- aiheuttaa huolen toimeentulosta suurella osalla </a:t>
            </a:r>
          </a:p>
          <a:p>
            <a:pPr marL="0" indent="0">
              <a:buNone/>
            </a:pPr>
            <a:r>
              <a:rPr lang="fi-FI" dirty="0"/>
              <a:t>	- johtaa usein erilaiseen ihmisten hyväksikäyttöön ja pahimmillaan 	  ihmiskauppaan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r>
              <a:rPr lang="fi-FI" b="1" dirty="0"/>
              <a:t>Ei oikeutta vuokra-asuntoon </a:t>
            </a:r>
            <a:r>
              <a:rPr lang="fi-FI" dirty="0"/>
              <a:t>(ei sosiaaliturvatunnusta)</a:t>
            </a:r>
          </a:p>
          <a:p>
            <a:pPr lvl="1"/>
            <a:r>
              <a:rPr lang="fi-FI" dirty="0"/>
              <a:t>Hätämajoitus</a:t>
            </a:r>
          </a:p>
          <a:p>
            <a:pPr lvl="1"/>
            <a:r>
              <a:rPr lang="fi-FI" dirty="0"/>
              <a:t>Kimppakämpät yms. piiloasunnottomuuden ilmiöt</a:t>
            </a:r>
          </a:p>
          <a:p>
            <a:endParaRPr lang="fi-FI" dirty="0"/>
          </a:p>
          <a:p>
            <a:r>
              <a:rPr lang="fi-FI" b="1" dirty="0"/>
              <a:t>Pelko elämisestä ja olemassa olon oikeudesta</a:t>
            </a:r>
          </a:p>
          <a:p>
            <a:pPr lvl="1"/>
            <a:r>
              <a:rPr lang="fi-FI" dirty="0"/>
              <a:t>Karkotuspäätökset useimmiten lainvoimaisia ja uhka palautuksesta todellinen</a:t>
            </a:r>
          </a:p>
          <a:p>
            <a:pPr marL="0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82B1235-526F-4513-9645-228B8EB7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06" y="334537"/>
            <a:ext cx="10867416" cy="722718"/>
          </a:xfrm>
        </p:spPr>
        <p:txBody>
          <a:bodyPr>
            <a:normAutofit fontScale="90000"/>
          </a:bodyPr>
          <a:lstStyle/>
          <a:p>
            <a:r>
              <a:rPr lang="fi-FI" sz="3600" b="1" dirty="0"/>
              <a:t>Paperittomana, yhteiskunnan ulkopuolella, eläminen Suomessa</a:t>
            </a:r>
          </a:p>
        </p:txBody>
      </p:sp>
    </p:spTree>
    <p:extLst>
      <p:ext uri="{BB962C8B-B14F-4D97-AF65-F5344CB8AC3E}">
        <p14:creationId xmlns:p14="http://schemas.microsoft.com/office/powerpoint/2010/main" val="15602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AD8AD9C-5BEA-425F-95CD-4C8A3EAB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70" y="494623"/>
            <a:ext cx="10867416" cy="1650128"/>
          </a:xfrm>
        </p:spPr>
        <p:txBody>
          <a:bodyPr>
            <a:normAutofit/>
          </a:bodyPr>
          <a:lstStyle/>
          <a:p>
            <a:r>
              <a:rPr lang="fi-FI" sz="3600" dirty="0"/>
              <a:t>Toivon talon kansallisuudet asiakaskohtaamisissa</a:t>
            </a:r>
            <a:br>
              <a:rPr lang="fi-FI" sz="3600" dirty="0"/>
            </a:br>
            <a:r>
              <a:rPr lang="fi-FI" sz="3600" dirty="0"/>
              <a:t>vuosi 2024</a:t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15400EF-AC37-9CCD-8517-FFF64506F22E}"/>
              </a:ext>
            </a:extLst>
          </p:cNvPr>
          <p:cNvSpPr txBox="1"/>
          <p:nvPr/>
        </p:nvSpPr>
        <p:spPr>
          <a:xfrm>
            <a:off x="669914" y="2041308"/>
            <a:ext cx="104077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ei – EU kansalaiset</a:t>
            </a:r>
          </a:p>
          <a:p>
            <a:r>
              <a:rPr lang="fi-FI" sz="2000" b="1" dirty="0"/>
              <a:t>Eniten edustettuina Irak, Somalia, Marokko</a:t>
            </a:r>
          </a:p>
          <a:p>
            <a:endParaRPr lang="fi-FI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i-FI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Muut kansallisuudet </a:t>
            </a:r>
            <a:r>
              <a:rPr lang="fi-FI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Tunisia, Algeria, Egypti, Palestiina, Syyria, Jemen, Libanon, Oman, UAE, Jordan, Libya, Iran, Afganistan, Venäjä, Gambia, Nigeria, Etelä-Sudan, Etiopia, Eritrea, Kamerun, Norsunluunrannikko, Kongo, Kenia,  Senegal, Uganda, Ghana, Sambia, Turkki, Nepal, Bangladesh, Pakistan, Intia, Meksiko, Chile, Kolumbia, Peru, Brasilia, </a:t>
            </a:r>
            <a:r>
              <a:rPr lang="fi-FI" sz="20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Nigaraqua</a:t>
            </a:r>
            <a:endParaRPr lang="fi-FI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i-FI" sz="20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fi-FI" sz="20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Itä-Euroopan väestö</a:t>
            </a:r>
          </a:p>
          <a:p>
            <a:r>
              <a:rPr lang="fi-FI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Romania, Bulgaria, </a:t>
            </a:r>
            <a:r>
              <a:rPr lang="fi-FI" sz="20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Moldova</a:t>
            </a:r>
          </a:p>
          <a:p>
            <a:endParaRPr lang="fi-FI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EA7813B-93C2-1FB2-C59D-95517EF65207}"/>
              </a:ext>
            </a:extLst>
          </p:cNvPr>
          <p:cNvSpPr txBox="1"/>
          <p:nvPr/>
        </p:nvSpPr>
        <p:spPr>
          <a:xfrm>
            <a:off x="3133454" y="402217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41,4 %</a:t>
            </a:r>
          </a:p>
        </p:txBody>
      </p:sp>
    </p:spTree>
    <p:extLst>
      <p:ext uri="{BB962C8B-B14F-4D97-AF65-F5344CB8AC3E}">
        <p14:creationId xmlns:p14="http://schemas.microsoft.com/office/powerpoint/2010/main" val="426767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henkilö, keltainen, teksti, kasvi&#10;&#10;Kuvaus luotu automaattisesti">
            <a:extLst>
              <a:ext uri="{FF2B5EF4-FFF2-40B4-BE49-F238E27FC236}">
                <a16:creationId xmlns:a16="http://schemas.microsoft.com/office/drawing/2014/main" id="{8FC73833-F4B2-4A9E-25CB-E73D07438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-80169"/>
            <a:ext cx="12357100" cy="695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9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uorakulmio 45">
            <a:extLst>
              <a:ext uri="{FF2B5EF4-FFF2-40B4-BE49-F238E27FC236}">
                <a16:creationId xmlns:a16="http://schemas.microsoft.com/office/drawing/2014/main" id="{35FC322D-987A-4425-2937-0A88DA83F391}"/>
              </a:ext>
            </a:extLst>
          </p:cNvPr>
          <p:cNvSpPr/>
          <p:nvPr/>
        </p:nvSpPr>
        <p:spPr>
          <a:xfrm>
            <a:off x="18288" y="6054248"/>
            <a:ext cx="12458700" cy="1100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 descr="Kuva, joka sisältää kohteen piha-, rakennus, ikkuna, taivas&#10;&#10;Kuvaus luotu automaattisesti">
            <a:extLst>
              <a:ext uri="{FF2B5EF4-FFF2-40B4-BE49-F238E27FC236}">
                <a16:creationId xmlns:a16="http://schemas.microsoft.com/office/drawing/2014/main" id="{56295916-87E3-9882-EC9D-EBF109939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27"/>
          <a:stretch/>
        </p:blipFill>
        <p:spPr>
          <a:xfrm>
            <a:off x="437174" y="1490977"/>
            <a:ext cx="4416041" cy="4208361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AEC2D902-11DF-DCF2-6634-59964E545FC2}"/>
              </a:ext>
            </a:extLst>
          </p:cNvPr>
          <p:cNvSpPr txBox="1"/>
          <p:nvPr/>
        </p:nvSpPr>
        <p:spPr>
          <a:xfrm>
            <a:off x="344462" y="33388"/>
            <a:ext cx="6097772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700" b="1">
                <a:solidFill>
                  <a:schemeClr val="bg1"/>
                </a:solidFill>
              </a:rPr>
              <a:t>Toivon talo</a:t>
            </a:r>
          </a:p>
          <a:p>
            <a:r>
              <a:rPr lang="fi-FI" sz="1800" b="1">
                <a:solidFill>
                  <a:schemeClr val="bg1"/>
                </a:solidFill>
              </a:rPr>
              <a:t>Sahaajankatu 49, 00880 Helsinki</a:t>
            </a:r>
          </a:p>
        </p:txBody>
      </p:sp>
      <p:pic>
        <p:nvPicPr>
          <p:cNvPr id="14" name="Kuva 13" descr="Kuva, joka sisältää kohteen liikenne, ajoneuvo, maa-ajoneuvo, pyörä&#10;&#10;Kuvaus luotu automaattisesti">
            <a:extLst>
              <a:ext uri="{FF2B5EF4-FFF2-40B4-BE49-F238E27FC236}">
                <a16:creationId xmlns:a16="http://schemas.microsoft.com/office/drawing/2014/main" id="{2123E00C-2702-A015-1550-4D5688852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15629" r="9547" b="3296"/>
          <a:stretch/>
        </p:blipFill>
        <p:spPr>
          <a:xfrm>
            <a:off x="5090876" y="3072478"/>
            <a:ext cx="2659135" cy="1565307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77CD9E6F-D58F-16EE-CCA6-B893AD0B1D11}"/>
              </a:ext>
            </a:extLst>
          </p:cNvPr>
          <p:cNvSpPr txBox="1"/>
          <p:nvPr/>
        </p:nvSpPr>
        <p:spPr>
          <a:xfrm>
            <a:off x="7851272" y="1712958"/>
            <a:ext cx="274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>
                <a:solidFill>
                  <a:schemeClr val="bg1"/>
                </a:solidFill>
              </a:rPr>
              <a:t>Itä-Euroopan liikkuvan väestön </a:t>
            </a:r>
            <a:r>
              <a:rPr lang="fi-FI" b="1">
                <a:solidFill>
                  <a:schemeClr val="bg1"/>
                </a:solidFill>
              </a:rPr>
              <a:t>päiväkeskus</a:t>
            </a:r>
          </a:p>
        </p:txBody>
      </p: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BD294393-FEC9-E7EF-0FCA-E5E4F76B83CC}"/>
              </a:ext>
            </a:extLst>
          </p:cNvPr>
          <p:cNvGrpSpPr/>
          <p:nvPr/>
        </p:nvGrpSpPr>
        <p:grpSpPr>
          <a:xfrm>
            <a:off x="7962336" y="3048800"/>
            <a:ext cx="1958904" cy="1565307"/>
            <a:chOff x="7891737" y="3025215"/>
            <a:chExt cx="1802500" cy="991133"/>
          </a:xfrm>
        </p:grpSpPr>
        <p:sp>
          <p:nvSpPr>
            <p:cNvPr id="45" name="Suorakulmio 44">
              <a:extLst>
                <a:ext uri="{FF2B5EF4-FFF2-40B4-BE49-F238E27FC236}">
                  <a16:creationId xmlns:a16="http://schemas.microsoft.com/office/drawing/2014/main" id="{8EAF6B17-7AFD-5193-E025-4DAFC4D6B1CD}"/>
                </a:ext>
              </a:extLst>
            </p:cNvPr>
            <p:cNvSpPr/>
            <p:nvPr/>
          </p:nvSpPr>
          <p:spPr>
            <a:xfrm>
              <a:off x="7891737" y="3025215"/>
              <a:ext cx="1802500" cy="9911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D1E539B1-3B08-25A9-516B-68771EECB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2440" y="3065680"/>
              <a:ext cx="1600271" cy="906894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8D48706F-5229-41C6-EB76-BF3A8F879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486" y="3081482"/>
            <a:ext cx="1456114" cy="152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15777D91-9185-6BF0-3AF7-C74CE8000A8C}"/>
              </a:ext>
            </a:extLst>
          </p:cNvPr>
          <p:cNvSpPr txBox="1"/>
          <p:nvPr/>
        </p:nvSpPr>
        <p:spPr>
          <a:xfrm>
            <a:off x="5059093" y="2362496"/>
            <a:ext cx="5665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</a:rPr>
              <a:t>+ Ihmiskaupan uhrien työelämävalmennus2 (IKUT2)</a:t>
            </a:r>
          </a:p>
          <a:p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F1EFC82-50D1-FFB6-890A-9E7DF8914D92}"/>
              </a:ext>
            </a:extLst>
          </p:cNvPr>
          <p:cNvSpPr txBox="1"/>
          <p:nvPr/>
        </p:nvSpPr>
        <p:spPr>
          <a:xfrm>
            <a:off x="5009398" y="1190161"/>
            <a:ext cx="56652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300" b="1" err="1">
                <a:solidFill>
                  <a:schemeClr val="bg1"/>
                </a:solidFill>
              </a:rPr>
              <a:t>Al</a:t>
            </a:r>
            <a:r>
              <a:rPr lang="fi-FI" sz="3300" b="1">
                <a:solidFill>
                  <a:schemeClr val="bg1"/>
                </a:solidFill>
              </a:rPr>
              <a:t> </a:t>
            </a:r>
            <a:r>
              <a:rPr lang="fi-FI" sz="3300" b="1" err="1">
                <a:solidFill>
                  <a:schemeClr val="bg1"/>
                </a:solidFill>
              </a:rPr>
              <a:t>Amal</a:t>
            </a:r>
            <a:endParaRPr lang="fi-FI" sz="3300" b="1">
              <a:solidFill>
                <a:schemeClr val="bg1"/>
              </a:solidFill>
            </a:endParaRPr>
          </a:p>
        </p:txBody>
      </p:sp>
      <p:sp>
        <p:nvSpPr>
          <p:cNvPr id="23" name="Sydän 22">
            <a:extLst>
              <a:ext uri="{FF2B5EF4-FFF2-40B4-BE49-F238E27FC236}">
                <a16:creationId xmlns:a16="http://schemas.microsoft.com/office/drawing/2014/main" id="{47B2DB7F-002B-5C6B-C413-8D07B9D5C508}"/>
              </a:ext>
            </a:extLst>
          </p:cNvPr>
          <p:cNvSpPr/>
          <p:nvPr/>
        </p:nvSpPr>
        <p:spPr>
          <a:xfrm>
            <a:off x="6883738" y="1308583"/>
            <a:ext cx="866273" cy="78741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78DC4FE-291E-EB27-AC85-E878C44809F8}"/>
              </a:ext>
            </a:extLst>
          </p:cNvPr>
          <p:cNvSpPr txBox="1"/>
          <p:nvPr/>
        </p:nvSpPr>
        <p:spPr>
          <a:xfrm>
            <a:off x="7808742" y="1172061"/>
            <a:ext cx="56652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300" b="1" err="1">
                <a:solidFill>
                  <a:schemeClr val="bg1"/>
                </a:solidFill>
              </a:rPr>
              <a:t>Hirundo</a:t>
            </a:r>
            <a:endParaRPr lang="fi-FI" sz="3300" b="1">
              <a:solidFill>
                <a:schemeClr val="bg1"/>
              </a:solidFill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506FF3D6-363D-DC47-D263-B719BAF1C49C}"/>
              </a:ext>
            </a:extLst>
          </p:cNvPr>
          <p:cNvSpPr txBox="1"/>
          <p:nvPr/>
        </p:nvSpPr>
        <p:spPr>
          <a:xfrm>
            <a:off x="5011824" y="1686551"/>
            <a:ext cx="2310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>
                <a:solidFill>
                  <a:schemeClr val="bg1"/>
                </a:solidFill>
              </a:rPr>
              <a:t>Paperittomien päiväkeskus </a:t>
            </a:r>
            <a:endParaRPr lang="fi-FI">
              <a:solidFill>
                <a:schemeClr val="bg1"/>
              </a:solidFill>
            </a:endParaRP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24E55578-D909-9CBD-6421-36383672CF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07" y="6316313"/>
            <a:ext cx="475984" cy="48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Bildresultat för veikkaus logo">
            <a:extLst>
              <a:ext uri="{FF2B5EF4-FFF2-40B4-BE49-F238E27FC236}">
                <a16:creationId xmlns:a16="http://schemas.microsoft.com/office/drawing/2014/main" id="{15150D60-6E32-5558-30B8-488EF345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1" y="6300139"/>
            <a:ext cx="475984" cy="47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11EA6689-D492-6FFD-902D-0B50840818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1972" y="6319452"/>
            <a:ext cx="1523557" cy="375811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81838075-77FE-3187-0677-77C935AACE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3605" y="6386468"/>
            <a:ext cx="1204611" cy="447714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79A4B48F-3F0A-AF31-2E2C-3203865F77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6089" y="6302582"/>
            <a:ext cx="1337056" cy="473541"/>
          </a:xfrm>
          <a:prstGeom prst="rect">
            <a:avLst/>
          </a:prstGeom>
        </p:spPr>
      </p:pic>
      <p:sp>
        <p:nvSpPr>
          <p:cNvPr id="35" name="Tekstiruutu 34">
            <a:extLst>
              <a:ext uri="{FF2B5EF4-FFF2-40B4-BE49-F238E27FC236}">
                <a16:creationId xmlns:a16="http://schemas.microsoft.com/office/drawing/2014/main" id="{81D7EA17-DA69-CF67-881D-96CC6A35032D}"/>
              </a:ext>
            </a:extLst>
          </p:cNvPr>
          <p:cNvSpPr txBox="1"/>
          <p:nvPr/>
        </p:nvSpPr>
        <p:spPr>
          <a:xfrm>
            <a:off x="5009398" y="4739314"/>
            <a:ext cx="7010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Laaja yhteistyökumppaneiden verkosto:</a:t>
            </a:r>
          </a:p>
          <a:p>
            <a:r>
              <a:rPr lang="fi-FI" sz="1600" dirty="0">
                <a:solidFill>
                  <a:schemeClr val="bg1"/>
                </a:solidFill>
              </a:rPr>
              <a:t>esim. Suomen Punainen risti, Lääkärien sosiaalinen vastuu, Pakolaisneuvonta, Helsingin kaupunki / hyvinvointialue, VAKE hyvinvointialue, </a:t>
            </a:r>
            <a:r>
              <a:rPr lang="fi-FI" sz="1600" dirty="0" err="1">
                <a:solidFill>
                  <a:schemeClr val="bg1"/>
                </a:solidFill>
              </a:rPr>
              <a:t>ProTuki</a:t>
            </a:r>
            <a:r>
              <a:rPr lang="fi-FI" sz="1600" dirty="0">
                <a:solidFill>
                  <a:schemeClr val="bg1"/>
                </a:solidFill>
              </a:rPr>
              <a:t>-piste, Iso Numero -lehti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B1127D-299C-E395-86CC-D586732F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996" y="10784020"/>
            <a:ext cx="9863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Sisällön paikkamerkki 10">
            <a:extLst>
              <a:ext uri="{FF2B5EF4-FFF2-40B4-BE49-F238E27FC236}">
                <a16:creationId xmlns:a16="http://schemas.microsoft.com/office/drawing/2014/main" id="{F684A41B-2031-5753-FFB1-39DCC79369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1960" y="6438148"/>
            <a:ext cx="1351354" cy="361586"/>
          </a:xfrm>
          <a:prstGeom prst="rect">
            <a:avLst/>
          </a:prstGeom>
        </p:spPr>
      </p:pic>
      <p:sp>
        <p:nvSpPr>
          <p:cNvPr id="47" name="Tekstiruutu 46">
            <a:extLst>
              <a:ext uri="{FF2B5EF4-FFF2-40B4-BE49-F238E27FC236}">
                <a16:creationId xmlns:a16="http://schemas.microsoft.com/office/drawing/2014/main" id="{5FC87AF7-74A3-38F1-8B16-2E9857991394}"/>
              </a:ext>
            </a:extLst>
          </p:cNvPr>
          <p:cNvSpPr txBox="1"/>
          <p:nvPr/>
        </p:nvSpPr>
        <p:spPr>
          <a:xfrm>
            <a:off x="261371" y="5967216"/>
            <a:ext cx="1303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/>
              <a:t>Rahoittajia: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30174EA-5FB1-E39A-DFFA-1403C3B2ED8E}"/>
              </a:ext>
            </a:extLst>
          </p:cNvPr>
          <p:cNvSpPr txBox="1"/>
          <p:nvPr/>
        </p:nvSpPr>
        <p:spPr>
          <a:xfrm rot="780770">
            <a:off x="1728812" y="2547177"/>
            <a:ext cx="2075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Toivon talo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95FD34D-DE1E-0918-D0B4-CCA411AF09D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171" y="6190426"/>
            <a:ext cx="828040" cy="82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729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563</Words>
  <Application>Microsoft Office PowerPoint</Application>
  <PresentationFormat>Laajakuva</PresentationFormat>
  <Paragraphs>339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Office-teema</vt:lpstr>
      <vt:lpstr>Mitä on olla paperittomana Suomessa?</vt:lpstr>
      <vt:lpstr>PowerPoint-esitys</vt:lpstr>
      <vt:lpstr>PowerPoint-esitys</vt:lpstr>
      <vt:lpstr>PowerPoint-esitys</vt:lpstr>
      <vt:lpstr>PowerPoint-esitys</vt:lpstr>
      <vt:lpstr>Paperittomana, yhteiskunnan ulkopuolella, eläminen Suomessa</vt:lpstr>
      <vt:lpstr>Toivon talon kansallisuudet asiakaskohtaamisissa vuosi 2024 </vt:lpstr>
      <vt:lpstr>PowerPoint-esitys</vt:lpstr>
      <vt:lpstr>PowerPoint-esitys</vt:lpstr>
      <vt:lpstr>PowerPoint-esitys</vt:lpstr>
      <vt:lpstr>PowerPoint-esitys</vt:lpstr>
      <vt:lpstr>PowerPoint-esitys</vt:lpstr>
      <vt:lpstr>Anne Hammad Maahantulijoiden palvelut, palveluyksikön johtaja  puh. 050 50 200 22 email anne.hammad@hdl.fi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Hammad</dc:creator>
  <cp:lastModifiedBy>Mia Saarela</cp:lastModifiedBy>
  <cp:revision>4</cp:revision>
  <dcterms:created xsi:type="dcterms:W3CDTF">2025-02-11T09:13:34Z</dcterms:created>
  <dcterms:modified xsi:type="dcterms:W3CDTF">2025-02-27T06:40:02Z</dcterms:modified>
</cp:coreProperties>
</file>