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Montserrat SemiBold" panose="00000700000000000000" pitchFamily="2" charset="0"/>
      <p:regular r:id="rId14"/>
      <p:bold r:id="rId15"/>
      <p:italic r:id="rId16"/>
      <p:boldItalic r:id="rId17"/>
    </p:embeddedFont>
    <p:embeddedFont>
      <p:font typeface="Roboto" panose="020000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09" autoAdjust="0"/>
  </p:normalViewPr>
  <p:slideViewPr>
    <p:cSldViewPr snapToGrid="0">
      <p:cViewPr varScale="1">
        <p:scale>
          <a:sx n="66" d="100"/>
          <a:sy n="66" d="100"/>
        </p:scale>
        <p:origin x="128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14945ee31e_4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14945ee31e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1438097b59_2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1438097b59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f4e7a021b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f4e7a021b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7800" lvl="0" indent="0" algn="l" rtl="0">
              <a:lnSpc>
                <a:spcPct val="105000"/>
              </a:lnSpc>
              <a:spcBef>
                <a:spcPts val="0"/>
              </a:spcBef>
              <a:spcAft>
                <a:spcPts val="0"/>
              </a:spcAft>
              <a:buClr>
                <a:schemeClr val="dk1"/>
              </a:buClr>
              <a:buSzPts val="800"/>
              <a:buNone/>
            </a:pPr>
            <a:endParaRPr sz="800" b="1" baseline="30000" dirty="0">
              <a:solidFill>
                <a:schemeClr val="dk1"/>
              </a:solidFill>
            </a:endParaRPr>
          </a:p>
          <a:p>
            <a:pPr marL="0" lvl="0" indent="0" algn="l" rtl="0">
              <a:spcBef>
                <a:spcPts val="1200"/>
              </a:spcBef>
              <a:spcAft>
                <a:spcPts val="0"/>
              </a:spcAft>
              <a:buNone/>
            </a:pPr>
            <a:endParaRPr sz="1500"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f4e7a021b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f4e7a021b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f4e7a021b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f4e7a021b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f4e7a021b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f4e7a021b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1c1494b1d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1c1494b1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1c1494b1df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1c1494b1d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1c1494b1d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1c1494b1d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f4e7a021b6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f4e7a021b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8466D"/>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48466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00"/>
              </a:buClr>
              <a:buSzPts val="2800"/>
              <a:buFont typeface="Montserrat SemiBold"/>
              <a:buNone/>
              <a:defRPr sz="2800">
                <a:solidFill>
                  <a:srgbClr val="FFFF00"/>
                </a:solidFill>
                <a:latin typeface="Montserrat SemiBold"/>
                <a:ea typeface="Montserrat SemiBold"/>
                <a:cs typeface="Montserrat SemiBold"/>
                <a:sym typeface="Montserrat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pic>
        <p:nvPicPr>
          <p:cNvPr id="9" name="Google Shape;9;p1"/>
          <p:cNvPicPr preferRelativeResize="0"/>
          <p:nvPr/>
        </p:nvPicPr>
        <p:blipFill>
          <a:blip r:embed="rId13">
            <a:alphaModFix amt="75000"/>
          </a:blip>
          <a:stretch>
            <a:fillRect/>
          </a:stretch>
        </p:blipFill>
        <p:spPr>
          <a:xfrm>
            <a:off x="8156250" y="212731"/>
            <a:ext cx="864900" cy="845400"/>
          </a:xfrm>
          <a:prstGeom prst="ellipse">
            <a:avLst/>
          </a:prstGeom>
          <a:noFill/>
          <a:ln>
            <a:noFill/>
          </a:ln>
        </p:spPr>
      </p:pic>
      <p:cxnSp>
        <p:nvCxnSpPr>
          <p:cNvPr id="10" name="Google Shape;10;p1"/>
          <p:cNvCxnSpPr/>
          <p:nvPr/>
        </p:nvCxnSpPr>
        <p:spPr>
          <a:xfrm>
            <a:off x="178750" y="4843650"/>
            <a:ext cx="8625000" cy="9900"/>
          </a:xfrm>
          <a:prstGeom prst="straightConnector1">
            <a:avLst/>
          </a:prstGeom>
          <a:noFill/>
          <a:ln w="9525" cap="flat" cmpd="sng">
            <a:solidFill>
              <a:srgbClr val="46CDCF"/>
            </a:solidFill>
            <a:prstDash val="dash"/>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winmind.fi"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8.xml"/><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2849725" y="888163"/>
            <a:ext cx="3444552" cy="33671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p:nvPr/>
        </p:nvSpPr>
        <p:spPr>
          <a:xfrm rot="4900190">
            <a:off x="3519984" y="1896432"/>
            <a:ext cx="2114206" cy="909585"/>
          </a:xfrm>
          <a:prstGeom prst="bentArrow">
            <a:avLst>
              <a:gd name="adj1" fmla="val 25000"/>
              <a:gd name="adj2" fmla="val 25000"/>
              <a:gd name="adj3" fmla="val 25000"/>
              <a:gd name="adj4" fmla="val 43750"/>
            </a:avLst>
          </a:prstGeom>
          <a:gradFill>
            <a:gsLst>
              <a:gs pos="0">
                <a:srgbClr val="46CDCF"/>
              </a:gs>
              <a:gs pos="100000">
                <a:srgbClr val="6E9CE7"/>
              </a:gs>
            </a:gsLst>
            <a:lin ang="5400012" scaled="0"/>
          </a:gradFill>
          <a:ln w="9525" cap="flat" cmpd="sng">
            <a:solidFill>
              <a:schemeClr val="dk2"/>
            </a:solidFill>
            <a:prstDash val="solid"/>
            <a:round/>
            <a:headEnd type="none" w="sm" len="sm"/>
            <a:tailEnd type="none" w="sm" len="sm"/>
          </a:ln>
          <a:effectLst>
            <a:outerShdw blurRad="42863" dist="85725" dir="5400000" algn="bl" rotWithShape="0">
              <a:srgbClr val="000000">
                <a:alpha val="8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130" name="Google Shape;130;p22"/>
          <p:cNvSpPr txBox="1">
            <a:spLocks noGrp="1"/>
          </p:cNvSpPr>
          <p:nvPr>
            <p:ph type="title"/>
          </p:nvPr>
        </p:nvSpPr>
        <p:spPr>
          <a:xfrm>
            <a:off x="311700" y="205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solidFill>
                  <a:schemeClr val="accent4"/>
                </a:solidFill>
              </a:rPr>
              <a:t>Pääkohdat lastensuojeluprosessista</a:t>
            </a:r>
            <a:endParaRPr>
              <a:solidFill>
                <a:schemeClr val="accent4"/>
              </a:solidFill>
            </a:endParaRPr>
          </a:p>
        </p:txBody>
      </p:sp>
      <p:cxnSp>
        <p:nvCxnSpPr>
          <p:cNvPr id="131" name="Google Shape;131;p22"/>
          <p:cNvCxnSpPr/>
          <p:nvPr/>
        </p:nvCxnSpPr>
        <p:spPr>
          <a:xfrm rot="10800000">
            <a:off x="1876979" y="1157628"/>
            <a:ext cx="943396" cy="0"/>
          </a:xfrm>
          <a:prstGeom prst="straightConnector1">
            <a:avLst/>
          </a:prstGeom>
          <a:noFill/>
          <a:ln w="19050" cap="flat" cmpd="sng">
            <a:solidFill>
              <a:srgbClr val="46CDCF"/>
            </a:solidFill>
            <a:prstDash val="solid"/>
            <a:round/>
            <a:headEnd type="none" w="sm" len="sm"/>
            <a:tailEnd type="oval" w="med" len="med"/>
          </a:ln>
        </p:spPr>
      </p:cxnSp>
      <p:sp>
        <p:nvSpPr>
          <p:cNvPr id="132" name="Google Shape;132;p22"/>
          <p:cNvSpPr txBox="1"/>
          <p:nvPr/>
        </p:nvSpPr>
        <p:spPr>
          <a:xfrm>
            <a:off x="80251" y="880514"/>
            <a:ext cx="1635707" cy="623081"/>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fi" sz="1200" b="1">
                <a:solidFill>
                  <a:schemeClr val="lt1"/>
                </a:solidFill>
                <a:latin typeface="Roboto"/>
                <a:ea typeface="Roboto"/>
                <a:cs typeface="Roboto"/>
                <a:sym typeface="Roboto"/>
              </a:rPr>
              <a:t>Asian vireilletulo (LSL 26§)</a:t>
            </a:r>
            <a:endParaRPr sz="800" b="1">
              <a:solidFill>
                <a:schemeClr val="lt1"/>
              </a:solidFill>
              <a:latin typeface="Roboto"/>
              <a:ea typeface="Roboto"/>
              <a:cs typeface="Roboto"/>
              <a:sym typeface="Roboto"/>
            </a:endParaRPr>
          </a:p>
        </p:txBody>
      </p:sp>
      <p:cxnSp>
        <p:nvCxnSpPr>
          <p:cNvPr id="133" name="Google Shape;133;p22"/>
          <p:cNvCxnSpPr/>
          <p:nvPr/>
        </p:nvCxnSpPr>
        <p:spPr>
          <a:xfrm rot="10800000">
            <a:off x="1876898" y="2137863"/>
            <a:ext cx="716100" cy="0"/>
          </a:xfrm>
          <a:prstGeom prst="straightConnector1">
            <a:avLst/>
          </a:prstGeom>
          <a:noFill/>
          <a:ln w="19050" cap="flat" cmpd="sng">
            <a:solidFill>
              <a:srgbClr val="46CDCF"/>
            </a:solidFill>
            <a:prstDash val="solid"/>
            <a:round/>
            <a:headEnd type="none" w="sm" len="sm"/>
            <a:tailEnd type="oval" w="med" len="med"/>
          </a:ln>
        </p:spPr>
      </p:cxnSp>
      <p:sp>
        <p:nvSpPr>
          <p:cNvPr id="134" name="Google Shape;134;p22"/>
          <p:cNvSpPr txBox="1"/>
          <p:nvPr/>
        </p:nvSpPr>
        <p:spPr>
          <a:xfrm>
            <a:off x="80276" y="1826275"/>
            <a:ext cx="1635600" cy="6231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fi" sz="1200" b="1">
                <a:solidFill>
                  <a:schemeClr val="lt1"/>
                </a:solidFill>
                <a:latin typeface="Roboto"/>
                <a:ea typeface="Roboto"/>
                <a:cs typeface="Roboto"/>
                <a:sym typeface="Roboto"/>
              </a:rPr>
              <a:t>Palvelutarpeen selvitys </a:t>
            </a:r>
            <a:endParaRPr sz="1200" b="1">
              <a:solidFill>
                <a:schemeClr val="lt1"/>
              </a:solidFill>
              <a:latin typeface="Roboto"/>
              <a:ea typeface="Roboto"/>
              <a:cs typeface="Roboto"/>
              <a:sym typeface="Roboto"/>
            </a:endParaRPr>
          </a:p>
          <a:p>
            <a:pPr marL="0" lvl="0" indent="0" algn="l" rtl="0">
              <a:spcBef>
                <a:spcPts val="0"/>
              </a:spcBef>
              <a:spcAft>
                <a:spcPts val="0"/>
              </a:spcAft>
              <a:buNone/>
            </a:pPr>
            <a:r>
              <a:rPr lang="fi" sz="1200" b="1">
                <a:solidFill>
                  <a:schemeClr val="lt1"/>
                </a:solidFill>
                <a:latin typeface="Roboto"/>
                <a:ea typeface="Roboto"/>
                <a:cs typeface="Roboto"/>
                <a:sym typeface="Roboto"/>
              </a:rPr>
              <a:t>(LSL 27§)</a:t>
            </a:r>
            <a:endParaRPr sz="1200" b="1">
              <a:solidFill>
                <a:schemeClr val="lt1"/>
              </a:solidFill>
              <a:latin typeface="Roboto"/>
              <a:ea typeface="Roboto"/>
              <a:cs typeface="Roboto"/>
              <a:sym typeface="Roboto"/>
            </a:endParaRPr>
          </a:p>
        </p:txBody>
      </p:sp>
      <p:cxnSp>
        <p:nvCxnSpPr>
          <p:cNvPr id="135" name="Google Shape;135;p22"/>
          <p:cNvCxnSpPr/>
          <p:nvPr/>
        </p:nvCxnSpPr>
        <p:spPr>
          <a:xfrm>
            <a:off x="3983349" y="2331275"/>
            <a:ext cx="1015800" cy="4200"/>
          </a:xfrm>
          <a:prstGeom prst="straightConnector1">
            <a:avLst/>
          </a:prstGeom>
          <a:noFill/>
          <a:ln w="19050" cap="flat" cmpd="sng">
            <a:solidFill>
              <a:srgbClr val="46CDCF"/>
            </a:solidFill>
            <a:prstDash val="solid"/>
            <a:round/>
            <a:headEnd type="none" w="sm" len="sm"/>
            <a:tailEnd type="oval" w="med" len="med"/>
          </a:ln>
        </p:spPr>
      </p:cxnSp>
      <p:sp>
        <p:nvSpPr>
          <p:cNvPr id="136" name="Google Shape;136;p22"/>
          <p:cNvSpPr txBox="1"/>
          <p:nvPr/>
        </p:nvSpPr>
        <p:spPr>
          <a:xfrm>
            <a:off x="4999049" y="2100200"/>
            <a:ext cx="1982400" cy="6231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i" sz="1200" b="1">
                <a:solidFill>
                  <a:schemeClr val="lt1"/>
                </a:solidFill>
                <a:latin typeface="Roboto"/>
                <a:ea typeface="Roboto"/>
                <a:cs typeface="Roboto"/>
                <a:sym typeface="Roboto"/>
              </a:rPr>
              <a:t>Päätös asiakkuuden alkamisesta (LSL 27§)</a:t>
            </a:r>
            <a:endParaRPr sz="800" b="1">
              <a:solidFill>
                <a:schemeClr val="lt1"/>
              </a:solidFill>
              <a:latin typeface="Roboto"/>
              <a:ea typeface="Roboto"/>
              <a:cs typeface="Roboto"/>
              <a:sym typeface="Roboto"/>
            </a:endParaRPr>
          </a:p>
          <a:p>
            <a:pPr marL="0" lvl="0" indent="0" algn="l" rtl="0">
              <a:spcBef>
                <a:spcPts val="0"/>
              </a:spcBef>
              <a:spcAft>
                <a:spcPts val="0"/>
              </a:spcAft>
              <a:buNone/>
            </a:pPr>
            <a:endParaRPr sz="1200" b="1">
              <a:solidFill>
                <a:schemeClr val="lt1"/>
              </a:solidFill>
              <a:latin typeface="Roboto"/>
              <a:ea typeface="Roboto"/>
              <a:cs typeface="Roboto"/>
              <a:sym typeface="Roboto"/>
            </a:endParaRPr>
          </a:p>
        </p:txBody>
      </p:sp>
      <p:sp>
        <p:nvSpPr>
          <p:cNvPr id="137" name="Google Shape;137;p22"/>
          <p:cNvSpPr txBox="1"/>
          <p:nvPr/>
        </p:nvSpPr>
        <p:spPr>
          <a:xfrm>
            <a:off x="4995330" y="846076"/>
            <a:ext cx="1635600" cy="623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800" b="1">
              <a:solidFill>
                <a:schemeClr val="lt1"/>
              </a:solidFill>
              <a:latin typeface="Roboto"/>
              <a:ea typeface="Roboto"/>
              <a:cs typeface="Roboto"/>
              <a:sym typeface="Roboto"/>
            </a:endParaRPr>
          </a:p>
        </p:txBody>
      </p:sp>
      <p:cxnSp>
        <p:nvCxnSpPr>
          <p:cNvPr id="138" name="Google Shape;138;p22"/>
          <p:cNvCxnSpPr/>
          <p:nvPr/>
        </p:nvCxnSpPr>
        <p:spPr>
          <a:xfrm>
            <a:off x="4162649" y="1532517"/>
            <a:ext cx="836400" cy="0"/>
          </a:xfrm>
          <a:prstGeom prst="straightConnector1">
            <a:avLst/>
          </a:prstGeom>
          <a:noFill/>
          <a:ln w="19050" cap="flat" cmpd="sng">
            <a:solidFill>
              <a:srgbClr val="46CDCF"/>
            </a:solidFill>
            <a:prstDash val="solid"/>
            <a:round/>
            <a:headEnd type="none" w="sm" len="sm"/>
            <a:tailEnd type="oval" w="med" len="med"/>
          </a:ln>
        </p:spPr>
      </p:cxnSp>
      <p:sp>
        <p:nvSpPr>
          <p:cNvPr id="139" name="Google Shape;139;p22"/>
          <p:cNvSpPr txBox="1"/>
          <p:nvPr/>
        </p:nvSpPr>
        <p:spPr>
          <a:xfrm>
            <a:off x="5031874" y="1296038"/>
            <a:ext cx="1832700" cy="6231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fi" sz="1200" b="1">
                <a:solidFill>
                  <a:schemeClr val="lt1"/>
                </a:solidFill>
                <a:latin typeface="Roboto"/>
                <a:ea typeface="Roboto"/>
                <a:cs typeface="Roboto"/>
                <a:sym typeface="Roboto"/>
              </a:rPr>
              <a:t>Suunnitelmallisen asiakkuuden vaihe</a:t>
            </a:r>
            <a:endParaRPr sz="800" b="1">
              <a:solidFill>
                <a:schemeClr val="lt1"/>
              </a:solidFill>
              <a:latin typeface="Roboto"/>
              <a:ea typeface="Roboto"/>
              <a:cs typeface="Roboto"/>
              <a:sym typeface="Roboto"/>
            </a:endParaRPr>
          </a:p>
          <a:p>
            <a:pPr marL="0" lvl="0" indent="0" algn="l" rtl="0">
              <a:spcBef>
                <a:spcPts val="0"/>
              </a:spcBef>
              <a:spcAft>
                <a:spcPts val="0"/>
              </a:spcAft>
              <a:buNone/>
            </a:pPr>
            <a:endParaRPr sz="1200" b="1">
              <a:solidFill>
                <a:schemeClr val="lt1"/>
              </a:solidFill>
              <a:latin typeface="Roboto"/>
              <a:ea typeface="Roboto"/>
              <a:cs typeface="Roboto"/>
              <a:sym typeface="Roboto"/>
            </a:endParaRPr>
          </a:p>
        </p:txBody>
      </p:sp>
      <p:sp>
        <p:nvSpPr>
          <p:cNvPr id="140" name="Google Shape;140;p22"/>
          <p:cNvSpPr txBox="1"/>
          <p:nvPr/>
        </p:nvSpPr>
        <p:spPr>
          <a:xfrm>
            <a:off x="3550546" y="929299"/>
            <a:ext cx="391128" cy="17905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b="1">
              <a:solidFill>
                <a:schemeClr val="accent6"/>
              </a:solidFill>
              <a:latin typeface="Roboto"/>
              <a:ea typeface="Roboto"/>
              <a:cs typeface="Roboto"/>
              <a:sym typeface="Roboto"/>
            </a:endParaRPr>
          </a:p>
        </p:txBody>
      </p:sp>
      <p:pic>
        <p:nvPicPr>
          <p:cNvPr id="141" name="Google Shape;141;p22" title="da83cb75-e9d0-4929-a465-ab067f5e5127.jpg"/>
          <p:cNvPicPr preferRelativeResize="0"/>
          <p:nvPr/>
        </p:nvPicPr>
        <p:blipFill>
          <a:blip r:embed="rId3">
            <a:alphaModFix/>
          </a:blip>
          <a:stretch>
            <a:fillRect/>
          </a:stretch>
        </p:blipFill>
        <p:spPr>
          <a:xfrm flipH="1">
            <a:off x="893278" y="4055025"/>
            <a:ext cx="279197" cy="413451"/>
          </a:xfrm>
          <a:prstGeom prst="rect">
            <a:avLst/>
          </a:prstGeom>
          <a:noFill/>
          <a:ln>
            <a:noFill/>
          </a:ln>
        </p:spPr>
      </p:pic>
      <p:sp>
        <p:nvSpPr>
          <p:cNvPr id="142" name="Google Shape;142;p22"/>
          <p:cNvSpPr txBox="1"/>
          <p:nvPr/>
        </p:nvSpPr>
        <p:spPr>
          <a:xfrm>
            <a:off x="120850" y="4375400"/>
            <a:ext cx="2378700" cy="34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000" b="1">
                <a:solidFill>
                  <a:schemeClr val="accent4"/>
                </a:solidFill>
                <a:latin typeface="Roboto"/>
                <a:ea typeface="Roboto"/>
                <a:cs typeface="Roboto"/>
                <a:sym typeface="Roboto"/>
              </a:rPr>
              <a:t>Missä prosessin osassa WinMind Appia pitäisi hyödyntää?</a:t>
            </a:r>
            <a:endParaRPr sz="1000" b="1">
              <a:solidFill>
                <a:schemeClr val="accent4"/>
              </a:solidFill>
              <a:latin typeface="Roboto"/>
              <a:ea typeface="Roboto"/>
              <a:cs typeface="Roboto"/>
              <a:sym typeface="Roboto"/>
            </a:endParaRPr>
          </a:p>
        </p:txBody>
      </p:sp>
      <p:pic>
        <p:nvPicPr>
          <p:cNvPr id="143" name="Google Shape;143;p22" title="da83cb75-e9d0-4929-a465-ab067f5e5127.jpg"/>
          <p:cNvPicPr preferRelativeResize="0"/>
          <p:nvPr/>
        </p:nvPicPr>
        <p:blipFill>
          <a:blip r:embed="rId3">
            <a:alphaModFix/>
          </a:blip>
          <a:stretch>
            <a:fillRect/>
          </a:stretch>
        </p:blipFill>
        <p:spPr>
          <a:xfrm flipH="1">
            <a:off x="6630928" y="3411725"/>
            <a:ext cx="279197" cy="413451"/>
          </a:xfrm>
          <a:prstGeom prst="rect">
            <a:avLst/>
          </a:prstGeom>
          <a:noFill/>
          <a:ln>
            <a:noFill/>
          </a:ln>
        </p:spPr>
      </p:pic>
      <p:pic>
        <p:nvPicPr>
          <p:cNvPr id="144" name="Google Shape;144;p22" title="da83cb75-e9d0-4929-a465-ab067f5e5127.jpg"/>
          <p:cNvPicPr preferRelativeResize="0"/>
          <p:nvPr/>
        </p:nvPicPr>
        <p:blipFill>
          <a:blip r:embed="rId3">
            <a:alphaModFix/>
          </a:blip>
          <a:stretch>
            <a:fillRect/>
          </a:stretch>
        </p:blipFill>
        <p:spPr>
          <a:xfrm flipH="1">
            <a:off x="4079128" y="2405750"/>
            <a:ext cx="279197" cy="413451"/>
          </a:xfrm>
          <a:prstGeom prst="rect">
            <a:avLst/>
          </a:prstGeom>
          <a:noFill/>
          <a:ln>
            <a:noFill/>
          </a:ln>
        </p:spPr>
      </p:pic>
      <p:pic>
        <p:nvPicPr>
          <p:cNvPr id="145" name="Google Shape;145;p22" title="da83cb75-e9d0-4929-a465-ab067f5e5127.jpg"/>
          <p:cNvPicPr preferRelativeResize="0"/>
          <p:nvPr/>
        </p:nvPicPr>
        <p:blipFill>
          <a:blip r:embed="rId3">
            <a:alphaModFix/>
          </a:blip>
          <a:stretch>
            <a:fillRect/>
          </a:stretch>
        </p:blipFill>
        <p:spPr>
          <a:xfrm flipH="1">
            <a:off x="6482728" y="4404825"/>
            <a:ext cx="279197" cy="413451"/>
          </a:xfrm>
          <a:prstGeom prst="rect">
            <a:avLst/>
          </a:prstGeom>
          <a:noFill/>
          <a:ln>
            <a:noFill/>
          </a:ln>
        </p:spPr>
      </p:pic>
      <p:pic>
        <p:nvPicPr>
          <p:cNvPr id="146" name="Google Shape;146;p22" title="da83cb75-e9d0-4929-a465-ab067f5e5127.jpg"/>
          <p:cNvPicPr preferRelativeResize="0"/>
          <p:nvPr/>
        </p:nvPicPr>
        <p:blipFill>
          <a:blip r:embed="rId3">
            <a:alphaModFix/>
          </a:blip>
          <a:stretch>
            <a:fillRect/>
          </a:stretch>
        </p:blipFill>
        <p:spPr>
          <a:xfrm flipH="1">
            <a:off x="2095590" y="1683650"/>
            <a:ext cx="279197" cy="413451"/>
          </a:xfrm>
          <a:prstGeom prst="rect">
            <a:avLst/>
          </a:prstGeom>
          <a:noFill/>
          <a:ln>
            <a:noFill/>
          </a:ln>
        </p:spPr>
      </p:pic>
      <p:pic>
        <p:nvPicPr>
          <p:cNvPr id="147" name="Google Shape;147;p22" title="da83cb75-e9d0-4929-a465-ab067f5e5127.jpg"/>
          <p:cNvPicPr preferRelativeResize="0"/>
          <p:nvPr/>
        </p:nvPicPr>
        <p:blipFill>
          <a:blip r:embed="rId3">
            <a:alphaModFix/>
          </a:blip>
          <a:stretch>
            <a:fillRect/>
          </a:stretch>
        </p:blipFill>
        <p:spPr>
          <a:xfrm flipH="1">
            <a:off x="4267715" y="1679438"/>
            <a:ext cx="279197" cy="413451"/>
          </a:xfrm>
          <a:prstGeom prst="rect">
            <a:avLst/>
          </a:prstGeom>
          <a:noFill/>
          <a:ln>
            <a:noFill/>
          </a:ln>
        </p:spPr>
      </p:pic>
      <p:pic>
        <p:nvPicPr>
          <p:cNvPr id="148" name="Google Shape;148;p22" title="da83cb75-e9d0-4929-a465-ab067f5e5127.jpg"/>
          <p:cNvPicPr preferRelativeResize="0"/>
          <p:nvPr/>
        </p:nvPicPr>
        <p:blipFill>
          <a:blip r:embed="rId3">
            <a:alphaModFix/>
          </a:blip>
          <a:stretch>
            <a:fillRect/>
          </a:stretch>
        </p:blipFill>
        <p:spPr>
          <a:xfrm flipH="1">
            <a:off x="4054728" y="4143775"/>
            <a:ext cx="279197" cy="413451"/>
          </a:xfrm>
          <a:prstGeom prst="rect">
            <a:avLst/>
          </a:prstGeom>
          <a:noFill/>
          <a:ln>
            <a:noFill/>
          </a:ln>
        </p:spPr>
      </p:pic>
      <p:sp>
        <p:nvSpPr>
          <p:cNvPr id="149" name="Google Shape;149;p22"/>
          <p:cNvSpPr txBox="1"/>
          <p:nvPr/>
        </p:nvSpPr>
        <p:spPr>
          <a:xfrm>
            <a:off x="2986360" y="3510644"/>
            <a:ext cx="1381200" cy="8412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fi" sz="1200" b="1">
                <a:solidFill>
                  <a:schemeClr val="lt1"/>
                </a:solidFill>
                <a:latin typeface="Roboto"/>
                <a:ea typeface="Roboto"/>
                <a:cs typeface="Roboto"/>
                <a:sym typeface="Roboto"/>
              </a:rPr>
              <a:t>Sijaishuolto</a:t>
            </a:r>
            <a:endParaRPr sz="1200" b="1">
              <a:solidFill>
                <a:schemeClr val="lt1"/>
              </a:solidFill>
              <a:latin typeface="Roboto"/>
              <a:ea typeface="Roboto"/>
              <a:cs typeface="Roboto"/>
              <a:sym typeface="Roboto"/>
            </a:endParaRPr>
          </a:p>
          <a:p>
            <a:pPr marL="0" lvl="0" indent="0" algn="l" rtl="0">
              <a:spcBef>
                <a:spcPts val="0"/>
              </a:spcBef>
              <a:spcAft>
                <a:spcPts val="0"/>
              </a:spcAft>
              <a:buNone/>
            </a:pPr>
            <a:r>
              <a:rPr lang="fi" sz="1200" b="1">
                <a:solidFill>
                  <a:schemeClr val="lt1"/>
                </a:solidFill>
                <a:latin typeface="Roboto"/>
                <a:ea typeface="Roboto"/>
                <a:cs typeface="Roboto"/>
                <a:sym typeface="Roboto"/>
              </a:rPr>
              <a:t> (LSL 49-60§)</a:t>
            </a:r>
            <a:endParaRPr sz="800" b="1">
              <a:solidFill>
                <a:schemeClr val="lt1"/>
              </a:solidFill>
              <a:latin typeface="Roboto"/>
              <a:ea typeface="Roboto"/>
              <a:cs typeface="Roboto"/>
              <a:sym typeface="Roboto"/>
            </a:endParaRPr>
          </a:p>
        </p:txBody>
      </p:sp>
      <p:cxnSp>
        <p:nvCxnSpPr>
          <p:cNvPr id="150" name="Google Shape;150;p22"/>
          <p:cNvCxnSpPr/>
          <p:nvPr/>
        </p:nvCxnSpPr>
        <p:spPr>
          <a:xfrm flipH="1">
            <a:off x="4121200" y="3923925"/>
            <a:ext cx="740100" cy="9600"/>
          </a:xfrm>
          <a:prstGeom prst="straightConnector1">
            <a:avLst/>
          </a:prstGeom>
          <a:noFill/>
          <a:ln w="19050" cap="flat" cmpd="sng">
            <a:solidFill>
              <a:srgbClr val="46CDCF"/>
            </a:solidFill>
            <a:prstDash val="solid"/>
            <a:round/>
            <a:headEnd type="none" w="sm" len="sm"/>
            <a:tailEnd type="oval" w="med" len="med"/>
          </a:ln>
          <a:effectLst>
            <a:outerShdw blurRad="57150" dist="57150" dir="5400000" algn="bl" rotWithShape="0">
              <a:srgbClr val="000000">
                <a:alpha val="50000"/>
              </a:srgbClr>
            </a:outerShdw>
          </a:effectLst>
        </p:spPr>
      </p:cxnSp>
      <p:sp>
        <p:nvSpPr>
          <p:cNvPr id="151" name="Google Shape;151;p22"/>
          <p:cNvSpPr txBox="1"/>
          <p:nvPr/>
        </p:nvSpPr>
        <p:spPr>
          <a:xfrm>
            <a:off x="7054506" y="2906413"/>
            <a:ext cx="1381200" cy="8412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fi" sz="1200" b="1">
                <a:solidFill>
                  <a:schemeClr val="lt1"/>
                </a:solidFill>
                <a:latin typeface="Roboto"/>
                <a:ea typeface="Roboto"/>
                <a:cs typeface="Roboto"/>
                <a:sym typeface="Roboto"/>
              </a:rPr>
              <a:t>Jälkihuolto (LSL 75-77§)</a:t>
            </a:r>
            <a:endParaRPr sz="800" b="1">
              <a:solidFill>
                <a:schemeClr val="lt1"/>
              </a:solidFill>
              <a:latin typeface="Roboto"/>
              <a:ea typeface="Roboto"/>
              <a:cs typeface="Roboto"/>
              <a:sym typeface="Roboto"/>
            </a:endParaRPr>
          </a:p>
        </p:txBody>
      </p:sp>
      <p:cxnSp>
        <p:nvCxnSpPr>
          <p:cNvPr id="152" name="Google Shape;152;p22"/>
          <p:cNvCxnSpPr>
            <a:endCxn id="151" idx="1"/>
          </p:cNvCxnSpPr>
          <p:nvPr/>
        </p:nvCxnSpPr>
        <p:spPr>
          <a:xfrm>
            <a:off x="6087606" y="3327013"/>
            <a:ext cx="966900" cy="0"/>
          </a:xfrm>
          <a:prstGeom prst="straightConnector1">
            <a:avLst/>
          </a:prstGeom>
          <a:noFill/>
          <a:ln w="19050" cap="flat" cmpd="sng">
            <a:solidFill>
              <a:srgbClr val="46CDCF"/>
            </a:solidFill>
            <a:prstDash val="solid"/>
            <a:round/>
            <a:headEnd type="none" w="sm" len="sm"/>
            <a:tailEnd type="oval" w="med" len="med"/>
          </a:ln>
          <a:effectLst>
            <a:outerShdw blurRad="57150" dist="57150" dir="5400000" algn="bl" rotWithShape="0">
              <a:srgbClr val="000000">
                <a:alpha val="50000"/>
              </a:srgbClr>
            </a:outerShdw>
          </a:effectLst>
        </p:spPr>
      </p:cxnSp>
      <p:sp>
        <p:nvSpPr>
          <p:cNvPr id="153" name="Google Shape;153;p22"/>
          <p:cNvSpPr txBox="1"/>
          <p:nvPr/>
        </p:nvSpPr>
        <p:spPr>
          <a:xfrm>
            <a:off x="7054506" y="4184790"/>
            <a:ext cx="1381200" cy="8412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fi" sz="1200" b="1">
                <a:solidFill>
                  <a:schemeClr val="lt1"/>
                </a:solidFill>
                <a:latin typeface="Roboto"/>
                <a:ea typeface="Roboto"/>
                <a:cs typeface="Roboto"/>
                <a:sym typeface="Roboto"/>
              </a:rPr>
              <a:t>Huostaanotto (LSL 40-46§)</a:t>
            </a:r>
            <a:endParaRPr sz="800" b="1">
              <a:solidFill>
                <a:schemeClr val="lt1"/>
              </a:solidFill>
              <a:latin typeface="Roboto"/>
              <a:ea typeface="Roboto"/>
              <a:cs typeface="Roboto"/>
              <a:sym typeface="Roboto"/>
            </a:endParaRPr>
          </a:p>
        </p:txBody>
      </p:sp>
      <p:cxnSp>
        <p:nvCxnSpPr>
          <p:cNvPr id="154" name="Google Shape;154;p22"/>
          <p:cNvCxnSpPr>
            <a:endCxn id="153" idx="1"/>
          </p:cNvCxnSpPr>
          <p:nvPr/>
        </p:nvCxnSpPr>
        <p:spPr>
          <a:xfrm>
            <a:off x="6087606" y="4594290"/>
            <a:ext cx="966900" cy="11100"/>
          </a:xfrm>
          <a:prstGeom prst="straightConnector1">
            <a:avLst/>
          </a:prstGeom>
          <a:noFill/>
          <a:ln w="19050" cap="flat" cmpd="sng">
            <a:solidFill>
              <a:srgbClr val="46CDCF"/>
            </a:solidFill>
            <a:prstDash val="solid"/>
            <a:round/>
            <a:headEnd type="none" w="sm" len="sm"/>
            <a:tailEnd type="oval" w="med" len="med"/>
          </a:ln>
          <a:effectLst>
            <a:outerShdw blurRad="57150" dist="57150" dir="5400000" algn="bl" rotWithShape="0">
              <a:srgbClr val="000000">
                <a:alpha val="50000"/>
              </a:srgbClr>
            </a:outerShdw>
          </a:effectLst>
        </p:spPr>
      </p:cxnSp>
      <p:sp>
        <p:nvSpPr>
          <p:cNvPr id="155" name="Google Shape;155;p22"/>
          <p:cNvSpPr/>
          <p:nvPr/>
        </p:nvSpPr>
        <p:spPr>
          <a:xfrm rot="3604484">
            <a:off x="4759245" y="3023350"/>
            <a:ext cx="1808287" cy="1805739"/>
          </a:xfrm>
          <a:prstGeom prst="blockArc">
            <a:avLst>
              <a:gd name="adj1" fmla="val 12622480"/>
              <a:gd name="adj2" fmla="val 19781569"/>
              <a:gd name="adj3" fmla="val 20773"/>
            </a:avLst>
          </a:prstGeom>
          <a:solidFill>
            <a:srgbClr val="46CDCF"/>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p:nvPr/>
        </p:nvSpPr>
        <p:spPr>
          <a:xfrm rot="10800000">
            <a:off x="4769891" y="3007567"/>
            <a:ext cx="1804500" cy="1809600"/>
          </a:xfrm>
          <a:prstGeom prst="blockArc">
            <a:avLst>
              <a:gd name="adj1" fmla="val 12622480"/>
              <a:gd name="adj2" fmla="val 19662822"/>
              <a:gd name="adj3" fmla="val 20729"/>
            </a:avLst>
          </a:prstGeom>
          <a:solidFill>
            <a:srgbClr val="46CDCF"/>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p:nvPr/>
        </p:nvSpPr>
        <p:spPr>
          <a:xfrm rot="-3604484">
            <a:off x="4775294" y="3023128"/>
            <a:ext cx="1808287" cy="1805739"/>
          </a:xfrm>
          <a:prstGeom prst="blockArc">
            <a:avLst>
              <a:gd name="adj1" fmla="val 12622480"/>
              <a:gd name="adj2" fmla="val 19703271"/>
              <a:gd name="adj3" fmla="val 20851"/>
            </a:avLst>
          </a:prstGeom>
          <a:solidFill>
            <a:srgbClr val="46CDCF"/>
          </a:solidFill>
          <a:ln>
            <a:noFill/>
          </a:ln>
          <a:effectLst>
            <a:outerShdw blurRad="57150" dist="571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22"/>
          <p:cNvGrpSpPr/>
          <p:nvPr/>
        </p:nvGrpSpPr>
        <p:grpSpPr>
          <a:xfrm rot="-7195807">
            <a:off x="4869903" y="4093019"/>
            <a:ext cx="381242" cy="381034"/>
            <a:chOff x="1967628" y="812211"/>
            <a:chExt cx="588000" cy="588000"/>
          </a:xfrm>
        </p:grpSpPr>
        <p:sp>
          <p:nvSpPr>
            <p:cNvPr id="159" name="Google Shape;159;p22"/>
            <p:cNvSpPr/>
            <p:nvPr/>
          </p:nvSpPr>
          <p:spPr>
            <a:xfrm rot="39023">
              <a:off x="1970909" y="815492"/>
              <a:ext cx="581437" cy="581437"/>
            </a:xfrm>
            <a:prstGeom prst="pie">
              <a:avLst>
                <a:gd name="adj1" fmla="val 6190354"/>
                <a:gd name="adj2" fmla="val 14996165"/>
              </a:avLst>
            </a:prstGeom>
            <a:solidFill>
              <a:srgbClr val="46CDCF"/>
            </a:solidFill>
            <a:ln>
              <a:noFill/>
            </a:ln>
            <a:effectLst>
              <a:outerShdw blurRad="142875" dist="5715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rot="10800000">
              <a:off x="1970875" y="815525"/>
              <a:ext cx="581400" cy="581400"/>
            </a:xfrm>
            <a:prstGeom prst="pie">
              <a:avLst>
                <a:gd name="adj1" fmla="val 4028252"/>
                <a:gd name="adj2" fmla="val 17183677"/>
              </a:avLst>
            </a:prstGeom>
            <a:solidFill>
              <a:srgbClr val="46CDCF"/>
            </a:solidFill>
            <a:ln>
              <a:noFill/>
            </a:ln>
            <a:effectLst>
              <a:outerShdw blurRad="71438" dist="57150" dir="540000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22"/>
          <p:cNvGrpSpPr/>
          <p:nvPr/>
        </p:nvGrpSpPr>
        <p:grpSpPr>
          <a:xfrm>
            <a:off x="5472755" y="3018693"/>
            <a:ext cx="380436" cy="381906"/>
            <a:chOff x="1970048" y="811613"/>
            <a:chExt cx="588000" cy="588000"/>
          </a:xfrm>
        </p:grpSpPr>
        <p:sp>
          <p:nvSpPr>
            <p:cNvPr id="162" name="Google Shape;162;p22"/>
            <p:cNvSpPr/>
            <p:nvPr/>
          </p:nvSpPr>
          <p:spPr>
            <a:xfrm rot="39023">
              <a:off x="1973329" y="814894"/>
              <a:ext cx="581437" cy="581437"/>
            </a:xfrm>
            <a:prstGeom prst="pie">
              <a:avLst>
                <a:gd name="adj1" fmla="val 6190354"/>
                <a:gd name="adj2" fmla="val 14996165"/>
              </a:avLst>
            </a:prstGeom>
            <a:solidFill>
              <a:srgbClr val="46CDCF"/>
            </a:solidFill>
            <a:ln>
              <a:noFill/>
            </a:ln>
            <a:effectLst>
              <a:outerShdw blurRad="142875" dist="5715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2"/>
            <p:cNvSpPr/>
            <p:nvPr/>
          </p:nvSpPr>
          <p:spPr>
            <a:xfrm rot="10800000">
              <a:off x="1973295" y="814927"/>
              <a:ext cx="581400" cy="581400"/>
            </a:xfrm>
            <a:prstGeom prst="pie">
              <a:avLst>
                <a:gd name="adj1" fmla="val 4028252"/>
                <a:gd name="adj2" fmla="val 17183677"/>
              </a:avLst>
            </a:prstGeom>
            <a:solidFill>
              <a:srgbClr val="46CDCF"/>
            </a:solidFill>
            <a:ln>
              <a:noFill/>
            </a:ln>
            <a:effectLst>
              <a:outerShdw blurRad="71438" dist="57150" dir="540000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22"/>
          <p:cNvGrpSpPr/>
          <p:nvPr/>
        </p:nvGrpSpPr>
        <p:grpSpPr>
          <a:xfrm rot="7195807">
            <a:off x="6100475" y="4078465"/>
            <a:ext cx="381242" cy="381034"/>
            <a:chOff x="1977085" y="811649"/>
            <a:chExt cx="588000" cy="588000"/>
          </a:xfrm>
        </p:grpSpPr>
        <p:sp>
          <p:nvSpPr>
            <p:cNvPr id="165" name="Google Shape;165;p22"/>
            <p:cNvSpPr/>
            <p:nvPr/>
          </p:nvSpPr>
          <p:spPr>
            <a:xfrm rot="39023">
              <a:off x="1980366" y="814930"/>
              <a:ext cx="581437" cy="581437"/>
            </a:xfrm>
            <a:prstGeom prst="pie">
              <a:avLst>
                <a:gd name="adj1" fmla="val 6190354"/>
                <a:gd name="adj2" fmla="val 14996165"/>
              </a:avLst>
            </a:prstGeom>
            <a:solidFill>
              <a:srgbClr val="46CDCF"/>
            </a:solidFill>
            <a:ln>
              <a:noFill/>
            </a:ln>
            <a:effectLst>
              <a:outerShdw blurRad="142875" dist="57150" dir="5400000"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p:nvPr/>
          </p:nvSpPr>
          <p:spPr>
            <a:xfrm rot="10800000">
              <a:off x="1980332" y="814963"/>
              <a:ext cx="581400" cy="581400"/>
            </a:xfrm>
            <a:prstGeom prst="pie">
              <a:avLst>
                <a:gd name="adj1" fmla="val 4028252"/>
                <a:gd name="adj2" fmla="val 17183677"/>
              </a:avLst>
            </a:prstGeom>
            <a:solidFill>
              <a:srgbClr val="46CDCF"/>
            </a:solidFill>
            <a:ln>
              <a:noFill/>
            </a:ln>
            <a:effectLst>
              <a:outerShdw blurRad="71438" dist="57150" dir="5400000" algn="bl" rotWithShape="0">
                <a:srgbClr val="000000">
                  <a:alpha val="7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22"/>
          <p:cNvSpPr txBox="1"/>
          <p:nvPr/>
        </p:nvSpPr>
        <p:spPr>
          <a:xfrm>
            <a:off x="5899538" y="3143764"/>
            <a:ext cx="331200" cy="1740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 sz="1600" b="1">
                <a:solidFill>
                  <a:schemeClr val="accent4"/>
                </a:solidFill>
                <a:latin typeface="Roboto"/>
                <a:ea typeface="Roboto"/>
                <a:cs typeface="Roboto"/>
                <a:sym typeface="Roboto"/>
              </a:rPr>
              <a:t>7</a:t>
            </a:r>
            <a:endParaRPr sz="1600" b="1">
              <a:solidFill>
                <a:schemeClr val="accent4"/>
              </a:solidFill>
              <a:latin typeface="Roboto"/>
              <a:ea typeface="Roboto"/>
              <a:cs typeface="Roboto"/>
              <a:sym typeface="Roboto"/>
            </a:endParaRPr>
          </a:p>
        </p:txBody>
      </p:sp>
      <p:sp>
        <p:nvSpPr>
          <p:cNvPr id="168" name="Google Shape;168;p22"/>
          <p:cNvSpPr txBox="1"/>
          <p:nvPr/>
        </p:nvSpPr>
        <p:spPr>
          <a:xfrm>
            <a:off x="4818764" y="3827238"/>
            <a:ext cx="331200" cy="1740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 sz="1600" b="1">
                <a:solidFill>
                  <a:schemeClr val="accent4"/>
                </a:solidFill>
                <a:latin typeface="Roboto"/>
                <a:ea typeface="Roboto"/>
                <a:cs typeface="Roboto"/>
                <a:sym typeface="Roboto"/>
              </a:rPr>
              <a:t>5</a:t>
            </a:r>
            <a:endParaRPr sz="1600" b="1">
              <a:solidFill>
                <a:schemeClr val="accent4"/>
              </a:solidFill>
              <a:latin typeface="Roboto"/>
              <a:ea typeface="Roboto"/>
              <a:cs typeface="Roboto"/>
              <a:sym typeface="Roboto"/>
            </a:endParaRPr>
          </a:p>
        </p:txBody>
      </p:sp>
      <p:sp>
        <p:nvSpPr>
          <p:cNvPr id="169" name="Google Shape;169;p22"/>
          <p:cNvSpPr txBox="1"/>
          <p:nvPr/>
        </p:nvSpPr>
        <p:spPr>
          <a:xfrm>
            <a:off x="5753585" y="4341349"/>
            <a:ext cx="331200" cy="1740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 sz="1600" b="1">
                <a:solidFill>
                  <a:schemeClr val="accent4"/>
                </a:solidFill>
                <a:latin typeface="Roboto"/>
                <a:ea typeface="Roboto"/>
                <a:cs typeface="Roboto"/>
                <a:sym typeface="Roboto"/>
              </a:rPr>
              <a:t>6</a:t>
            </a:r>
            <a:endParaRPr sz="1600" b="1">
              <a:solidFill>
                <a:schemeClr val="accent4"/>
              </a:solidFill>
              <a:latin typeface="Roboto"/>
              <a:ea typeface="Roboto"/>
              <a:cs typeface="Roboto"/>
              <a:sym typeface="Roboto"/>
            </a:endParaRPr>
          </a:p>
        </p:txBody>
      </p:sp>
      <p:grpSp>
        <p:nvGrpSpPr>
          <p:cNvPr id="170" name="Google Shape;170;p22"/>
          <p:cNvGrpSpPr/>
          <p:nvPr/>
        </p:nvGrpSpPr>
        <p:grpSpPr>
          <a:xfrm>
            <a:off x="2271362" y="711577"/>
            <a:ext cx="2176964" cy="2165793"/>
            <a:chOff x="2675582" y="676586"/>
            <a:chExt cx="3793942" cy="3790328"/>
          </a:xfrm>
        </p:grpSpPr>
        <p:sp>
          <p:nvSpPr>
            <p:cNvPr id="171" name="Google Shape;171;p22"/>
            <p:cNvSpPr/>
            <p:nvPr/>
          </p:nvSpPr>
          <p:spPr>
            <a:xfrm rot="-7199815">
              <a:off x="3183352" y="1184485"/>
              <a:ext cx="2774659" cy="2774659"/>
            </a:xfrm>
            <a:prstGeom prst="blockArc">
              <a:avLst>
                <a:gd name="adj1" fmla="val 12622480"/>
                <a:gd name="adj2" fmla="val 18176457"/>
                <a:gd name="adj3" fmla="val 20786"/>
              </a:avLst>
            </a:prstGeom>
            <a:solidFill>
              <a:srgbClr val="46CDCF"/>
            </a:solidFill>
            <a:ln>
              <a:noFill/>
            </a:ln>
            <a:effectLst>
              <a:outerShdw blurRad="57150"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2"/>
            <p:cNvSpPr/>
            <p:nvPr/>
          </p:nvSpPr>
          <p:spPr>
            <a:xfrm rot="-1799815">
              <a:off x="3183352" y="1184357"/>
              <a:ext cx="2774659" cy="2774659"/>
            </a:xfrm>
            <a:prstGeom prst="blockArc">
              <a:avLst>
                <a:gd name="adj1" fmla="val 12622480"/>
                <a:gd name="adj2" fmla="val 18176457"/>
                <a:gd name="adj3" fmla="val 20786"/>
              </a:avLst>
            </a:prstGeom>
            <a:solidFill>
              <a:srgbClr val="46CDCF"/>
            </a:solidFill>
            <a:ln>
              <a:noFill/>
            </a:ln>
            <a:effectLst>
              <a:outerShdw blurRad="57150"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2"/>
            <p:cNvSpPr/>
            <p:nvPr/>
          </p:nvSpPr>
          <p:spPr>
            <a:xfrm rot="3600185">
              <a:off x="3187094" y="1184439"/>
              <a:ext cx="2774659" cy="2774659"/>
            </a:xfrm>
            <a:prstGeom prst="blockArc">
              <a:avLst>
                <a:gd name="adj1" fmla="val 12564381"/>
                <a:gd name="adj2" fmla="val 18346131"/>
                <a:gd name="adj3" fmla="val 20844"/>
              </a:avLst>
            </a:prstGeom>
            <a:solidFill>
              <a:srgbClr val="46CDCF"/>
            </a:solidFill>
            <a:ln>
              <a:noFill/>
            </a:ln>
            <a:effectLst>
              <a:outerShdw blurRad="57150"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rot="9000185">
              <a:off x="3185977" y="1184485"/>
              <a:ext cx="2774659" cy="2774659"/>
            </a:xfrm>
            <a:prstGeom prst="blockArc">
              <a:avLst>
                <a:gd name="adj1" fmla="val 12622480"/>
                <a:gd name="adj2" fmla="val 18081133"/>
                <a:gd name="adj3" fmla="val 20809"/>
              </a:avLst>
            </a:prstGeom>
            <a:solidFill>
              <a:srgbClr val="46CDCF"/>
            </a:solidFill>
            <a:ln>
              <a:noFill/>
            </a:ln>
            <a:effectLst>
              <a:outerShdw blurRad="57150"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5" name="Google Shape;175;p22"/>
            <p:cNvGrpSpPr/>
            <p:nvPr/>
          </p:nvGrpSpPr>
          <p:grpSpPr>
            <a:xfrm rot="5400000">
              <a:off x="5379663" y="2278951"/>
              <a:ext cx="585001" cy="585472"/>
              <a:chOff x="1967628" y="812211"/>
              <a:chExt cx="588000" cy="588000"/>
            </a:xfrm>
          </p:grpSpPr>
          <p:sp>
            <p:nvSpPr>
              <p:cNvPr id="176" name="Google Shape;176;p22"/>
              <p:cNvSpPr/>
              <p:nvPr/>
            </p:nvSpPr>
            <p:spPr>
              <a:xfrm rot="39023">
                <a:off x="1970909" y="815492"/>
                <a:ext cx="581437" cy="581437"/>
              </a:xfrm>
              <a:prstGeom prst="pie">
                <a:avLst>
                  <a:gd name="adj1" fmla="val 6190354"/>
                  <a:gd name="adj2" fmla="val 14996165"/>
                </a:avLst>
              </a:prstGeom>
              <a:solidFill>
                <a:srgbClr val="46CDCF"/>
              </a:solidFill>
              <a:ln>
                <a:noFill/>
              </a:ln>
              <a:effectLst>
                <a:outerShdw blurRad="142875"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p:nvPr/>
            </p:nvSpPr>
            <p:spPr>
              <a:xfrm rot="10800000">
                <a:off x="1970875" y="815525"/>
                <a:ext cx="581400" cy="581400"/>
              </a:xfrm>
              <a:prstGeom prst="pie">
                <a:avLst>
                  <a:gd name="adj1" fmla="val 4028252"/>
                  <a:gd name="adj2" fmla="val 17183677"/>
                </a:avLst>
              </a:prstGeom>
              <a:solidFill>
                <a:srgbClr val="46CDCF"/>
              </a:solidFill>
              <a:ln>
                <a:noFill/>
              </a:ln>
              <a:effectLst>
                <a:outerShdw blurRad="71438"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22"/>
            <p:cNvGrpSpPr/>
            <p:nvPr/>
          </p:nvGrpSpPr>
          <p:grpSpPr>
            <a:xfrm rot="10800000">
              <a:off x="4280709" y="3378529"/>
              <a:ext cx="585001" cy="585472"/>
              <a:chOff x="1967628" y="812211"/>
              <a:chExt cx="588000" cy="588000"/>
            </a:xfrm>
          </p:grpSpPr>
          <p:sp>
            <p:nvSpPr>
              <p:cNvPr id="179" name="Google Shape;179;p22"/>
              <p:cNvSpPr/>
              <p:nvPr/>
            </p:nvSpPr>
            <p:spPr>
              <a:xfrm rot="39023">
                <a:off x="1970909" y="815492"/>
                <a:ext cx="581437" cy="581437"/>
              </a:xfrm>
              <a:prstGeom prst="pie">
                <a:avLst>
                  <a:gd name="adj1" fmla="val 6190354"/>
                  <a:gd name="adj2" fmla="val 14996165"/>
                </a:avLst>
              </a:prstGeom>
              <a:solidFill>
                <a:srgbClr val="46CDCF"/>
              </a:solidFill>
              <a:ln>
                <a:noFill/>
              </a:ln>
              <a:effectLst>
                <a:outerShdw blurRad="142875"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2"/>
              <p:cNvSpPr/>
              <p:nvPr/>
            </p:nvSpPr>
            <p:spPr>
              <a:xfrm rot="10800000">
                <a:off x="1970875" y="815525"/>
                <a:ext cx="581400" cy="581400"/>
              </a:xfrm>
              <a:prstGeom prst="pie">
                <a:avLst>
                  <a:gd name="adj1" fmla="val 4028252"/>
                  <a:gd name="adj2" fmla="val 17183677"/>
                </a:avLst>
              </a:prstGeom>
              <a:solidFill>
                <a:srgbClr val="46CDCF"/>
              </a:solidFill>
              <a:ln>
                <a:noFill/>
              </a:ln>
              <a:effectLst>
                <a:outerShdw blurRad="71438"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181;p22"/>
            <p:cNvGrpSpPr/>
            <p:nvPr/>
          </p:nvGrpSpPr>
          <p:grpSpPr>
            <a:xfrm rot="-5400000">
              <a:off x="3179922" y="2281478"/>
              <a:ext cx="585001" cy="585472"/>
              <a:chOff x="1967628" y="812211"/>
              <a:chExt cx="588000" cy="588000"/>
            </a:xfrm>
          </p:grpSpPr>
          <p:sp>
            <p:nvSpPr>
              <p:cNvPr id="182" name="Google Shape;182;p22"/>
              <p:cNvSpPr/>
              <p:nvPr/>
            </p:nvSpPr>
            <p:spPr>
              <a:xfrm rot="39023">
                <a:off x="1970909" y="815492"/>
                <a:ext cx="581437" cy="581437"/>
              </a:xfrm>
              <a:prstGeom prst="pie">
                <a:avLst>
                  <a:gd name="adj1" fmla="val 6190354"/>
                  <a:gd name="adj2" fmla="val 14996165"/>
                </a:avLst>
              </a:prstGeom>
              <a:solidFill>
                <a:srgbClr val="46CDCF"/>
              </a:solidFill>
              <a:ln>
                <a:noFill/>
              </a:ln>
              <a:effectLst>
                <a:outerShdw blurRad="142875"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p:cNvSpPr/>
              <p:nvPr/>
            </p:nvSpPr>
            <p:spPr>
              <a:xfrm rot="10800000">
                <a:off x="1970875" y="815525"/>
                <a:ext cx="581400" cy="581400"/>
              </a:xfrm>
              <a:prstGeom prst="pie">
                <a:avLst>
                  <a:gd name="adj1" fmla="val 4028252"/>
                  <a:gd name="adj2" fmla="val 17183677"/>
                </a:avLst>
              </a:prstGeom>
              <a:solidFill>
                <a:srgbClr val="46CDCF"/>
              </a:solidFill>
              <a:ln>
                <a:noFill/>
              </a:ln>
              <a:effectLst>
                <a:outerShdw blurRad="71438"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22"/>
            <p:cNvSpPr txBox="1"/>
            <p:nvPr/>
          </p:nvSpPr>
          <p:spPr>
            <a:xfrm>
              <a:off x="3612910" y="1293764"/>
              <a:ext cx="507900" cy="266100"/>
            </a:xfrm>
            <a:prstGeom prst="rect">
              <a:avLst/>
            </a:prstGeom>
            <a:solidFill>
              <a:srgbClr val="46CDCF"/>
            </a:solidFill>
            <a:ln>
              <a:noFill/>
            </a:ln>
            <a:effectLst>
              <a:outerShdw blurRad="57150" dist="9525" dir="5400000" algn="bl" rotWithShape="0">
                <a:srgbClr val="000000"/>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fi" sz="1600" b="1">
                  <a:solidFill>
                    <a:schemeClr val="accent4"/>
                  </a:solidFill>
                  <a:latin typeface="Roboto"/>
                  <a:ea typeface="Roboto"/>
                  <a:cs typeface="Roboto"/>
                  <a:sym typeface="Roboto"/>
                </a:rPr>
                <a:t>1</a:t>
              </a:r>
              <a:endParaRPr sz="1600" b="1">
                <a:solidFill>
                  <a:schemeClr val="accent4"/>
                </a:solidFill>
                <a:latin typeface="Roboto"/>
                <a:ea typeface="Roboto"/>
                <a:cs typeface="Roboto"/>
                <a:sym typeface="Roboto"/>
              </a:endParaRPr>
            </a:p>
          </p:txBody>
        </p:sp>
        <p:sp>
          <p:nvSpPr>
            <p:cNvPr id="185" name="Google Shape;185;p22"/>
            <p:cNvSpPr txBox="1"/>
            <p:nvPr/>
          </p:nvSpPr>
          <p:spPr>
            <a:xfrm>
              <a:off x="3406158" y="2926874"/>
              <a:ext cx="507900" cy="266100"/>
            </a:xfrm>
            <a:prstGeom prst="rect">
              <a:avLst/>
            </a:prstGeom>
            <a:solidFill>
              <a:srgbClr val="46CDCF"/>
            </a:solidFill>
            <a:ln>
              <a:noFill/>
            </a:ln>
            <a:effectLst>
              <a:outerShdw blurRad="57150" dist="9525"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 sz="1600" b="1">
                  <a:solidFill>
                    <a:schemeClr val="accent4"/>
                  </a:solidFill>
                  <a:latin typeface="Roboto"/>
                  <a:ea typeface="Roboto"/>
                  <a:cs typeface="Roboto"/>
                  <a:sym typeface="Roboto"/>
                </a:rPr>
                <a:t>2</a:t>
              </a:r>
              <a:endParaRPr sz="1600" b="1">
                <a:solidFill>
                  <a:schemeClr val="accent4"/>
                </a:solidFill>
                <a:latin typeface="Roboto"/>
                <a:ea typeface="Roboto"/>
                <a:cs typeface="Roboto"/>
                <a:sym typeface="Roboto"/>
              </a:endParaRPr>
            </a:p>
          </p:txBody>
        </p:sp>
        <p:sp>
          <p:nvSpPr>
            <p:cNvPr id="186" name="Google Shape;186;p22"/>
            <p:cNvSpPr txBox="1"/>
            <p:nvPr/>
          </p:nvSpPr>
          <p:spPr>
            <a:xfrm>
              <a:off x="5286603" y="2894044"/>
              <a:ext cx="507900" cy="266100"/>
            </a:xfrm>
            <a:prstGeom prst="rect">
              <a:avLst/>
            </a:prstGeom>
            <a:solidFill>
              <a:srgbClr val="46CDCF"/>
            </a:solidFill>
            <a:ln>
              <a:noFill/>
            </a:ln>
            <a:effectLst>
              <a:outerShdw blurRad="57150" dist="9525"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 sz="1600" b="1">
                  <a:solidFill>
                    <a:schemeClr val="accent4"/>
                  </a:solidFill>
                  <a:latin typeface="Roboto"/>
                  <a:ea typeface="Roboto"/>
                  <a:cs typeface="Roboto"/>
                  <a:sym typeface="Roboto"/>
                </a:rPr>
                <a:t>3</a:t>
              </a:r>
              <a:endParaRPr sz="1600" b="1">
                <a:solidFill>
                  <a:schemeClr val="accent4"/>
                </a:solidFill>
                <a:latin typeface="Roboto"/>
                <a:ea typeface="Roboto"/>
                <a:cs typeface="Roboto"/>
                <a:sym typeface="Roboto"/>
              </a:endParaRPr>
            </a:p>
          </p:txBody>
        </p:sp>
        <p:grpSp>
          <p:nvGrpSpPr>
            <p:cNvPr id="187" name="Google Shape;187;p22"/>
            <p:cNvGrpSpPr/>
            <p:nvPr/>
          </p:nvGrpSpPr>
          <p:grpSpPr>
            <a:xfrm>
              <a:off x="4261689" y="1180926"/>
              <a:ext cx="585001" cy="585530"/>
              <a:chOff x="1967628" y="812211"/>
              <a:chExt cx="588000" cy="588000"/>
            </a:xfrm>
          </p:grpSpPr>
          <p:sp>
            <p:nvSpPr>
              <p:cNvPr id="188" name="Google Shape;188;p22"/>
              <p:cNvSpPr/>
              <p:nvPr/>
            </p:nvSpPr>
            <p:spPr>
              <a:xfrm rot="39023">
                <a:off x="1970909" y="815492"/>
                <a:ext cx="581437" cy="581437"/>
              </a:xfrm>
              <a:prstGeom prst="pie">
                <a:avLst>
                  <a:gd name="adj1" fmla="val 6190354"/>
                  <a:gd name="adj2" fmla="val 14996165"/>
                </a:avLst>
              </a:prstGeom>
              <a:solidFill>
                <a:srgbClr val="46CDCF"/>
              </a:solidFill>
              <a:ln>
                <a:noFill/>
              </a:ln>
              <a:effectLst>
                <a:outerShdw blurRad="142875"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2"/>
              <p:cNvSpPr/>
              <p:nvPr/>
            </p:nvSpPr>
            <p:spPr>
              <a:xfrm rot="10800000">
                <a:off x="1970875" y="815525"/>
                <a:ext cx="581400" cy="581400"/>
              </a:xfrm>
              <a:prstGeom prst="pie">
                <a:avLst>
                  <a:gd name="adj1" fmla="val 4028252"/>
                  <a:gd name="adj2" fmla="val 17183677"/>
                </a:avLst>
              </a:prstGeom>
              <a:solidFill>
                <a:srgbClr val="46CDCF"/>
              </a:solidFill>
              <a:ln>
                <a:noFill/>
              </a:ln>
              <a:effectLst>
                <a:outerShdw blurRad="71438" dist="9525"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22"/>
            <p:cNvSpPr txBox="1"/>
            <p:nvPr/>
          </p:nvSpPr>
          <p:spPr>
            <a:xfrm>
              <a:off x="4999745" y="1387803"/>
              <a:ext cx="507900" cy="266100"/>
            </a:xfrm>
            <a:prstGeom prst="rect">
              <a:avLst/>
            </a:prstGeom>
            <a:solidFill>
              <a:srgbClr val="46CDCF"/>
            </a:solidFill>
            <a:ln>
              <a:noFill/>
            </a:ln>
            <a:effectLst>
              <a:outerShdw blurRad="57150" dist="9525" dir="540000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 sz="1600" b="1">
                  <a:solidFill>
                    <a:schemeClr val="accent4"/>
                  </a:solidFill>
                  <a:latin typeface="Roboto"/>
                  <a:ea typeface="Roboto"/>
                  <a:cs typeface="Roboto"/>
                  <a:sym typeface="Roboto"/>
                </a:rPr>
                <a:t>4</a:t>
              </a:r>
              <a:endParaRPr sz="1600" b="1">
                <a:solidFill>
                  <a:schemeClr val="accent4"/>
                </a:solidFill>
                <a:latin typeface="Roboto"/>
                <a:ea typeface="Roboto"/>
                <a:cs typeface="Roboto"/>
                <a:sym typeface="Robo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3"/>
          <p:cNvPicPr preferRelativeResize="0"/>
          <p:nvPr/>
        </p:nvPicPr>
        <p:blipFill>
          <a:blip r:embed="rId3">
            <a:alphaModFix/>
          </a:blip>
          <a:stretch>
            <a:fillRect/>
          </a:stretch>
        </p:blipFill>
        <p:spPr>
          <a:xfrm>
            <a:off x="2849725" y="888163"/>
            <a:ext cx="3444552" cy="3367174"/>
          </a:xfrm>
          <a:prstGeom prst="rect">
            <a:avLst/>
          </a:prstGeom>
          <a:noFill/>
          <a:ln>
            <a:noFill/>
          </a:ln>
        </p:spPr>
      </p:pic>
      <p:sp>
        <p:nvSpPr>
          <p:cNvPr id="196" name="Google Shape;196;p23"/>
          <p:cNvSpPr txBox="1"/>
          <p:nvPr/>
        </p:nvSpPr>
        <p:spPr>
          <a:xfrm>
            <a:off x="3814700" y="4255325"/>
            <a:ext cx="2201700" cy="2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 sz="1300" u="sng">
                <a:solidFill>
                  <a:schemeClr val="hlink"/>
                </a:solidFill>
                <a:latin typeface="Roboto"/>
                <a:ea typeface="Roboto"/>
                <a:cs typeface="Roboto"/>
                <a:sym typeface="Roboto"/>
                <a:hlinkClick r:id="rId4"/>
              </a:rPr>
              <a:t>www.winmind.fi</a:t>
            </a:r>
            <a:endParaRPr sz="1300">
              <a:solidFill>
                <a:schemeClr val="lt1"/>
              </a:solidFill>
              <a:latin typeface="Roboto"/>
              <a:ea typeface="Roboto"/>
              <a:cs typeface="Roboto"/>
              <a:sym typeface="Roboto"/>
            </a:endParaRPr>
          </a:p>
          <a:p>
            <a:pPr marL="0" lvl="0" indent="0" algn="l" rtl="0">
              <a:spcBef>
                <a:spcPts val="0"/>
              </a:spcBef>
              <a:spcAft>
                <a:spcPts val="0"/>
              </a:spcAft>
              <a:buNone/>
            </a:pPr>
            <a:endParaRPr sz="1300">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solidFill>
                  <a:schemeClr val="accent4"/>
                </a:solidFill>
              </a:rPr>
              <a:t>Asunnottomuus, nuorten ja nuorten aikuisten osalta</a:t>
            </a:r>
            <a:endParaRPr>
              <a:solidFill>
                <a:schemeClr val="accent4"/>
              </a:solidFill>
            </a:endParaRPr>
          </a:p>
        </p:txBody>
      </p:sp>
      <p:sp>
        <p:nvSpPr>
          <p:cNvPr id="62" name="Google Shape;62;p14"/>
          <p:cNvSpPr txBox="1"/>
          <p:nvPr/>
        </p:nvSpPr>
        <p:spPr>
          <a:xfrm>
            <a:off x="107925" y="4288175"/>
            <a:ext cx="7275000" cy="572700"/>
          </a:xfrm>
          <a:prstGeom prst="rect">
            <a:avLst/>
          </a:prstGeom>
          <a:noFill/>
          <a:ln>
            <a:noFill/>
          </a:ln>
        </p:spPr>
        <p:txBody>
          <a:bodyPr spcFirstLastPara="1" wrap="square" lIns="91425" tIns="91425" rIns="91425" bIns="91425" anchor="t" anchorCtr="0">
            <a:noAutofit/>
          </a:bodyPr>
          <a:lstStyle/>
          <a:p>
            <a:pPr marL="457200" lvl="0" indent="0" algn="l" rtl="0">
              <a:lnSpc>
                <a:spcPct val="105000"/>
              </a:lnSpc>
              <a:spcBef>
                <a:spcPts val="0"/>
              </a:spcBef>
              <a:spcAft>
                <a:spcPts val="1200"/>
              </a:spcAft>
              <a:buNone/>
            </a:pPr>
            <a:endParaRPr sz="800" b="1" baseline="30000">
              <a:solidFill>
                <a:schemeClr val="lt1"/>
              </a:solidFill>
            </a:endParaRPr>
          </a:p>
        </p:txBody>
      </p:sp>
      <p:sp>
        <p:nvSpPr>
          <p:cNvPr id="63" name="Google Shape;63;p14"/>
          <p:cNvSpPr txBox="1">
            <a:spLocks noGrp="1"/>
          </p:cNvSpPr>
          <p:nvPr>
            <p:ph type="body" idx="1"/>
          </p:nvPr>
        </p:nvSpPr>
        <p:spPr>
          <a:xfrm>
            <a:off x="354125" y="1521050"/>
            <a:ext cx="8520600" cy="2706900"/>
          </a:xfrm>
          <a:prstGeom prst="rect">
            <a:avLst/>
          </a:prstGeom>
        </p:spPr>
        <p:txBody>
          <a:bodyPr spcFirstLastPara="1" wrap="square" lIns="91425" tIns="91425" rIns="91425" bIns="91425" anchor="t" anchorCtr="0">
            <a:normAutofit/>
          </a:bodyPr>
          <a:lstStyle/>
          <a:p>
            <a:pPr rtl="0" fontAlgn="base">
              <a:buFont typeface="Arial" panose="020B0604020202020204" pitchFamily="34" charset="0"/>
              <a:buChar char="•"/>
            </a:pPr>
            <a:r>
              <a:rPr lang="fi-FI" sz="1800" b="0" i="0" u="none" strike="noStrike" dirty="0">
                <a:solidFill>
                  <a:srgbClr val="FFFFFF"/>
                </a:solidFill>
                <a:effectLst/>
                <a:latin typeface="Roboto" panose="02000000000000000000" pitchFamily="2" charset="0"/>
              </a:rPr>
              <a:t>Nähdyksi ja kuulluksi tulemisen tarve, on meidän kaikkien perustarve?</a:t>
            </a:r>
          </a:p>
          <a:p>
            <a:pPr rtl="0" fontAlgn="base">
              <a:buFont typeface="Arial" panose="020B0604020202020204" pitchFamily="34" charset="0"/>
              <a:buChar char="•"/>
            </a:pPr>
            <a:r>
              <a:rPr lang="fi-FI" sz="1800" b="0" i="0" u="none" strike="noStrike" dirty="0">
                <a:solidFill>
                  <a:srgbClr val="FFFFFF"/>
                </a:solidFill>
                <a:effectLst/>
                <a:latin typeface="Roboto" panose="02000000000000000000" pitchFamily="2" charset="0"/>
              </a:rPr>
              <a:t>Asunto on, mutta miten miten kohtaamiset onnistuvat?</a:t>
            </a:r>
          </a:p>
          <a:p>
            <a:pPr rtl="0" fontAlgn="base">
              <a:buFont typeface="Arial" panose="020B0604020202020204" pitchFamily="34" charset="0"/>
              <a:buChar char="•"/>
            </a:pPr>
            <a:r>
              <a:rPr lang="fi-FI" sz="1800" b="0" i="0" u="none" strike="noStrike" dirty="0">
                <a:solidFill>
                  <a:srgbClr val="FFFFFF"/>
                </a:solidFill>
                <a:effectLst/>
                <a:latin typeface="Roboto" panose="02000000000000000000" pitchFamily="2" charset="0"/>
              </a:rPr>
              <a:t>Miten asunnon pitäminen, saadaanko tarvittavat tiedot; miten sulla menee?... Miten oikeasti arjessa/elämässä menee?</a:t>
            </a:r>
          </a:p>
          <a:p>
            <a:pPr rtl="0" fontAlgn="base">
              <a:spcAft>
                <a:spcPts val="1200"/>
              </a:spcAft>
              <a:buFont typeface="Arial" panose="020B0604020202020204" pitchFamily="34" charset="0"/>
              <a:buChar char="•"/>
            </a:pPr>
            <a:r>
              <a:rPr lang="fi-FI" sz="1800" b="0" i="0" u="none" strike="noStrike" dirty="0">
                <a:solidFill>
                  <a:srgbClr val="FFFFFF"/>
                </a:solidFill>
                <a:effectLst/>
                <a:latin typeface="Roboto" panose="02000000000000000000" pitchFamily="2" charset="0"/>
              </a:rPr>
              <a:t>Suurimmalta osalta löytyy puhelin tai tabletti, mahdollisesti tietokone myös?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312650"/>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i" sz="2500">
                <a:solidFill>
                  <a:schemeClr val="accent4"/>
                </a:solidFill>
              </a:rPr>
              <a:t>Ratkaisumme</a:t>
            </a:r>
            <a:endParaRPr sz="1500">
              <a:solidFill>
                <a:schemeClr val="accent4"/>
              </a:solidFill>
            </a:endParaRPr>
          </a:p>
        </p:txBody>
      </p:sp>
      <p:sp>
        <p:nvSpPr>
          <p:cNvPr id="69" name="Google Shape;69;p15"/>
          <p:cNvSpPr txBox="1"/>
          <p:nvPr/>
        </p:nvSpPr>
        <p:spPr>
          <a:xfrm>
            <a:off x="413825" y="1154450"/>
            <a:ext cx="8001000" cy="305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990"/>
              <a:buFont typeface="Arial"/>
              <a:buNone/>
            </a:pPr>
            <a:r>
              <a:rPr lang="fi" sz="1500">
                <a:solidFill>
                  <a:schemeClr val="lt1"/>
                </a:solidFill>
                <a:latin typeface="Roboto"/>
                <a:ea typeface="Roboto"/>
                <a:cs typeface="Roboto"/>
                <a:sym typeface="Roboto"/>
              </a:rPr>
              <a:t>WinMind App on uusi helppokäyttöinen </a:t>
            </a:r>
            <a:r>
              <a:rPr lang="fi" sz="1500">
                <a:solidFill>
                  <a:schemeClr val="accent4"/>
                </a:solidFill>
                <a:latin typeface="Roboto"/>
                <a:ea typeface="Roboto"/>
                <a:cs typeface="Roboto"/>
                <a:sym typeface="Roboto"/>
              </a:rPr>
              <a:t>operatiivinen </a:t>
            </a:r>
            <a:r>
              <a:rPr lang="fi" sz="1500">
                <a:solidFill>
                  <a:schemeClr val="lt1"/>
                </a:solidFill>
                <a:latin typeface="Roboto"/>
                <a:ea typeface="Roboto"/>
                <a:cs typeface="Roboto"/>
                <a:sym typeface="Roboto"/>
              </a:rPr>
              <a:t>työkalu lastensuojelun ammattilaisille. </a:t>
            </a:r>
            <a:endParaRPr sz="1500">
              <a:solidFill>
                <a:schemeClr val="lt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990"/>
              <a:buFont typeface="Arial"/>
              <a:buNone/>
            </a:pPr>
            <a:r>
              <a:rPr lang="fi" sz="1500">
                <a:solidFill>
                  <a:schemeClr val="lt1"/>
                </a:solidFill>
                <a:latin typeface="Roboto"/>
                <a:ea typeface="Roboto"/>
                <a:cs typeface="Roboto"/>
                <a:sym typeface="Roboto"/>
              </a:rPr>
              <a:t>WinMind Appilla </a:t>
            </a:r>
            <a:r>
              <a:rPr lang="fi" sz="1500">
                <a:solidFill>
                  <a:schemeClr val="accent4"/>
                </a:solidFill>
                <a:latin typeface="Roboto"/>
                <a:ea typeface="Roboto"/>
                <a:cs typeface="Roboto"/>
                <a:sym typeface="Roboto"/>
              </a:rPr>
              <a:t>vanhat paperilomakkeet voidaan korvata yhdellä</a:t>
            </a:r>
            <a:r>
              <a:rPr lang="fi" sz="1500">
                <a:solidFill>
                  <a:schemeClr val="accent6"/>
                </a:solidFill>
                <a:latin typeface="Roboto"/>
                <a:ea typeface="Roboto"/>
                <a:cs typeface="Roboto"/>
                <a:sym typeface="Roboto"/>
              </a:rPr>
              <a:t> </a:t>
            </a:r>
            <a:r>
              <a:rPr lang="fi" sz="1500">
                <a:solidFill>
                  <a:schemeClr val="lt1"/>
                </a:solidFill>
                <a:latin typeface="Roboto"/>
                <a:ea typeface="Roboto"/>
                <a:cs typeface="Roboto"/>
                <a:sym typeface="Roboto"/>
              </a:rPr>
              <a:t>digitaalisella ratkaisulla. </a:t>
            </a:r>
            <a:endParaRPr sz="1500">
              <a:solidFill>
                <a:schemeClr val="lt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990"/>
              <a:buFont typeface="Arial"/>
              <a:buNone/>
            </a:pPr>
            <a:r>
              <a:rPr lang="fi" sz="1500">
                <a:solidFill>
                  <a:schemeClr val="lt1"/>
                </a:solidFill>
                <a:latin typeface="Roboto"/>
                <a:ea typeface="Roboto"/>
                <a:cs typeface="Roboto"/>
                <a:sym typeface="Roboto"/>
              </a:rPr>
              <a:t>Winmind Appin kokonaiskartoituksen avulla työskentely kohdistuu nuorten kannalta oikeisiin ja tärkeisiin asioihin. </a:t>
            </a:r>
            <a:endParaRPr sz="1500" i="1">
              <a:solidFill>
                <a:schemeClr val="lt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990"/>
              <a:buFont typeface="Arial"/>
              <a:buNone/>
            </a:pPr>
            <a:r>
              <a:rPr lang="fi" sz="1500">
                <a:solidFill>
                  <a:schemeClr val="lt1"/>
                </a:solidFill>
                <a:latin typeface="Roboto"/>
                <a:ea typeface="Roboto"/>
                <a:cs typeface="Roboto"/>
                <a:sym typeface="Roboto"/>
              </a:rPr>
              <a:t>Ratkaisu tehostaa lastensuojelun ammattilaisen työn koordinointia ja seurantaa.  </a:t>
            </a:r>
            <a:r>
              <a:rPr lang="fi" sz="1500">
                <a:solidFill>
                  <a:schemeClr val="accent4"/>
                </a:solidFill>
                <a:latin typeface="Roboto"/>
                <a:ea typeface="Roboto"/>
                <a:cs typeface="Roboto"/>
                <a:sym typeface="Roboto"/>
              </a:rPr>
              <a:t>Ratkaisun avulla ammattilainen voi keskittyä kohtaamiseen</a:t>
            </a:r>
            <a:r>
              <a:rPr lang="fi" sz="1500">
                <a:solidFill>
                  <a:schemeClr val="accent6"/>
                </a:solidFill>
                <a:latin typeface="Roboto"/>
                <a:ea typeface="Roboto"/>
                <a:cs typeface="Roboto"/>
                <a:sym typeface="Roboto"/>
              </a:rPr>
              <a:t> </a:t>
            </a:r>
            <a:r>
              <a:rPr lang="fi" sz="1500">
                <a:solidFill>
                  <a:schemeClr val="lt1"/>
                </a:solidFill>
                <a:latin typeface="Roboto"/>
                <a:ea typeface="Roboto"/>
                <a:cs typeface="Roboto"/>
                <a:sym typeface="Roboto"/>
              </a:rPr>
              <a:t>nuorten kanssa lyijykynien ja paperilomakkeiden etsimisen sijaan sekä se ei ole </a:t>
            </a:r>
            <a:r>
              <a:rPr lang="fi" sz="1500">
                <a:solidFill>
                  <a:schemeClr val="accent4"/>
                </a:solidFill>
                <a:latin typeface="Roboto"/>
                <a:ea typeface="Roboto"/>
                <a:cs typeface="Roboto"/>
                <a:sym typeface="Roboto"/>
              </a:rPr>
              <a:t>aikaan ja paikkaan sidottu</a:t>
            </a:r>
            <a:r>
              <a:rPr lang="fi" sz="1500">
                <a:solidFill>
                  <a:schemeClr val="lt1"/>
                </a:solidFill>
                <a:latin typeface="Roboto"/>
                <a:ea typeface="Roboto"/>
                <a:cs typeface="Roboto"/>
                <a:sym typeface="Roboto"/>
              </a:rPr>
              <a:t>. </a:t>
            </a:r>
            <a:endParaRPr sz="1500">
              <a:solidFill>
                <a:schemeClr val="lt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990"/>
              <a:buFont typeface="Arial"/>
              <a:buNone/>
            </a:pPr>
            <a:endParaRPr sz="1500">
              <a:solidFill>
                <a:schemeClr val="lt1"/>
              </a:solidFill>
              <a:latin typeface="Roboto"/>
              <a:ea typeface="Roboto"/>
              <a:cs typeface="Roboto"/>
              <a:sym typeface="Roboto"/>
            </a:endParaRPr>
          </a:p>
          <a:p>
            <a:pPr marL="0" lvl="0" indent="0" algn="ctr" rtl="0">
              <a:lnSpc>
                <a:spcPct val="115000"/>
              </a:lnSpc>
              <a:spcBef>
                <a:spcPts val="1200"/>
              </a:spcBef>
              <a:spcAft>
                <a:spcPts val="0"/>
              </a:spcAft>
              <a:buClr>
                <a:schemeClr val="dk1"/>
              </a:buClr>
              <a:buSzPts val="990"/>
              <a:buFont typeface="Arial"/>
              <a:buNone/>
            </a:pPr>
            <a:r>
              <a:rPr lang="fi" sz="1500" i="1">
                <a:solidFill>
                  <a:schemeClr val="lt1"/>
                </a:solidFill>
                <a:latin typeface="Roboto"/>
                <a:ea typeface="Roboto"/>
                <a:cs typeface="Roboto"/>
                <a:sym typeface="Roboto"/>
              </a:rPr>
              <a:t>WinMindin ainutlaatuinen ammattilaisen seurantatyökalu mahdollistaa kääntämään nuorten kohtalon oikeaan suuntaan. </a:t>
            </a:r>
            <a:endParaRPr sz="1500">
              <a:solidFill>
                <a:schemeClr val="lt1"/>
              </a:solidFill>
              <a:latin typeface="Roboto"/>
              <a:ea typeface="Roboto"/>
              <a:cs typeface="Roboto"/>
              <a:sym typeface="Roboto"/>
            </a:endParaRPr>
          </a:p>
          <a:p>
            <a:pPr marL="0" lvl="0" indent="0" algn="l" rtl="0">
              <a:spcBef>
                <a:spcPts val="1200"/>
              </a:spcBef>
              <a:spcAft>
                <a:spcPts val="0"/>
              </a:spcAft>
              <a:buNone/>
            </a:pPr>
            <a:endParaRPr sz="1800">
              <a:solidFill>
                <a:schemeClr val="dk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solidFill>
                  <a:schemeClr val="accent4"/>
                </a:solidFill>
              </a:rPr>
              <a:t>Mikä on WinMind?</a:t>
            </a:r>
            <a:endParaRPr>
              <a:solidFill>
                <a:schemeClr val="accent4"/>
              </a:solidFill>
            </a:endParaRPr>
          </a:p>
        </p:txBody>
      </p:sp>
      <p:sp>
        <p:nvSpPr>
          <p:cNvPr id="75" name="Google Shape;75;p16"/>
          <p:cNvSpPr txBox="1">
            <a:spLocks noGrp="1"/>
          </p:cNvSpPr>
          <p:nvPr>
            <p:ph type="body" idx="1"/>
          </p:nvPr>
        </p:nvSpPr>
        <p:spPr>
          <a:xfrm>
            <a:off x="311700" y="1000075"/>
            <a:ext cx="3999900" cy="3416400"/>
          </a:xfrm>
          <a:prstGeom prst="rect">
            <a:avLst/>
          </a:prstGeom>
        </p:spPr>
        <p:txBody>
          <a:bodyPr spcFirstLastPara="1" wrap="square" lIns="91425" tIns="91425" rIns="91425" bIns="91425" anchor="t" anchorCtr="0">
            <a:normAutofit fontScale="92500"/>
          </a:bodyPr>
          <a:lstStyle/>
          <a:p>
            <a:pPr marL="457200" lvl="0" indent="-304958" algn="l" rtl="0">
              <a:lnSpc>
                <a:spcPct val="105000"/>
              </a:lnSpc>
              <a:spcBef>
                <a:spcPts val="0"/>
              </a:spcBef>
              <a:spcAft>
                <a:spcPts val="0"/>
              </a:spcAft>
              <a:buClr>
                <a:schemeClr val="lt1"/>
              </a:buClr>
              <a:buSzPct val="100000"/>
              <a:buChar char="●"/>
            </a:pPr>
            <a:r>
              <a:rPr lang="fi" sz="1300">
                <a:solidFill>
                  <a:schemeClr val="lt1"/>
                </a:solidFill>
              </a:rPr>
              <a:t>WinMind oy:n tarkoituksena on hyödyntää peliteknologiaa ja kehittää digitaalisia alustoja sosiaali,- ja terveysalalle.</a:t>
            </a:r>
            <a:endParaRPr sz="1300">
              <a:solidFill>
                <a:schemeClr val="lt1"/>
              </a:solidFill>
            </a:endParaRPr>
          </a:p>
          <a:p>
            <a:pPr marL="457200" lvl="0" indent="0" algn="l" rtl="0">
              <a:lnSpc>
                <a:spcPct val="105000"/>
              </a:lnSpc>
              <a:spcBef>
                <a:spcPts val="1200"/>
              </a:spcBef>
              <a:spcAft>
                <a:spcPts val="0"/>
              </a:spcAft>
              <a:buNone/>
            </a:pPr>
            <a:endParaRPr sz="1300">
              <a:solidFill>
                <a:schemeClr val="lt1"/>
              </a:solidFill>
            </a:endParaRPr>
          </a:p>
          <a:p>
            <a:pPr marL="457200" lvl="0" indent="-304958" algn="l" rtl="0">
              <a:lnSpc>
                <a:spcPct val="105000"/>
              </a:lnSpc>
              <a:spcBef>
                <a:spcPts val="1200"/>
              </a:spcBef>
              <a:spcAft>
                <a:spcPts val="0"/>
              </a:spcAft>
              <a:buClr>
                <a:schemeClr val="lt1"/>
              </a:buClr>
              <a:buSzPct val="100000"/>
              <a:buChar char="●"/>
            </a:pPr>
            <a:r>
              <a:rPr lang="fi" sz="1300">
                <a:solidFill>
                  <a:schemeClr val="lt1"/>
                </a:solidFill>
              </a:rPr>
              <a:t>WinMind (Voittava Mieli) lähti ajatuksesta miten tukea ammattilaisia ja nuoria paremmin. </a:t>
            </a:r>
            <a:endParaRPr sz="1300">
              <a:solidFill>
                <a:schemeClr val="lt1"/>
              </a:solidFill>
            </a:endParaRPr>
          </a:p>
          <a:p>
            <a:pPr marL="457200" lvl="0" indent="0" algn="l" rtl="0">
              <a:lnSpc>
                <a:spcPct val="100000"/>
              </a:lnSpc>
              <a:spcBef>
                <a:spcPts val="0"/>
              </a:spcBef>
              <a:spcAft>
                <a:spcPts val="0"/>
              </a:spcAft>
              <a:buNone/>
            </a:pPr>
            <a:endParaRPr sz="1300">
              <a:solidFill>
                <a:schemeClr val="lt1"/>
              </a:solidFill>
            </a:endParaRPr>
          </a:p>
          <a:p>
            <a:pPr marL="457200" lvl="0" indent="-304958" algn="l" rtl="0">
              <a:lnSpc>
                <a:spcPct val="105000"/>
              </a:lnSpc>
              <a:spcBef>
                <a:spcPts val="1200"/>
              </a:spcBef>
              <a:spcAft>
                <a:spcPts val="0"/>
              </a:spcAft>
              <a:buClr>
                <a:schemeClr val="lt1"/>
              </a:buClr>
              <a:buSzPct val="100000"/>
              <a:buChar char="●"/>
            </a:pPr>
            <a:r>
              <a:rPr lang="fi" sz="1300">
                <a:solidFill>
                  <a:schemeClr val="lt1"/>
                </a:solidFill>
              </a:rPr>
              <a:t>Pyrimme vähentämään työskentelyssä vastakkainasettelua.</a:t>
            </a:r>
            <a:endParaRPr sz="1300">
              <a:solidFill>
                <a:schemeClr val="lt1"/>
              </a:solidFill>
            </a:endParaRPr>
          </a:p>
          <a:p>
            <a:pPr marL="457200" lvl="0" indent="0" algn="l" rtl="0">
              <a:lnSpc>
                <a:spcPct val="105000"/>
              </a:lnSpc>
              <a:spcBef>
                <a:spcPts val="0"/>
              </a:spcBef>
              <a:spcAft>
                <a:spcPts val="0"/>
              </a:spcAft>
              <a:buNone/>
            </a:pPr>
            <a:endParaRPr sz="1300">
              <a:solidFill>
                <a:schemeClr val="lt1"/>
              </a:solidFill>
            </a:endParaRPr>
          </a:p>
          <a:p>
            <a:pPr marL="457200" lvl="0" indent="-304958" algn="l" rtl="0">
              <a:lnSpc>
                <a:spcPct val="105000"/>
              </a:lnSpc>
              <a:spcBef>
                <a:spcPts val="1200"/>
              </a:spcBef>
              <a:spcAft>
                <a:spcPts val="0"/>
              </a:spcAft>
              <a:buClr>
                <a:schemeClr val="lt1"/>
              </a:buClr>
              <a:buSzPct val="100000"/>
              <a:buChar char="●"/>
            </a:pPr>
            <a:r>
              <a:rPr lang="fi" sz="1300">
                <a:solidFill>
                  <a:schemeClr val="lt1"/>
                </a:solidFill>
              </a:rPr>
              <a:t>Sovelluksen tarkoitus on saada nuori osallistumaan tilanteensa kartoittamiseen ja työskentelyyn aiempaan aktiivisemmin.</a:t>
            </a:r>
            <a:endParaRPr sz="1300">
              <a:solidFill>
                <a:schemeClr val="lt1"/>
              </a:solidFill>
            </a:endParaRPr>
          </a:p>
          <a:p>
            <a:pPr marL="0" lvl="0" indent="0" algn="l" rtl="0">
              <a:lnSpc>
                <a:spcPct val="105000"/>
              </a:lnSpc>
              <a:spcBef>
                <a:spcPts val="1200"/>
              </a:spcBef>
              <a:spcAft>
                <a:spcPts val="1200"/>
              </a:spcAft>
              <a:buNone/>
            </a:pPr>
            <a:endParaRPr sz="1200">
              <a:solidFill>
                <a:schemeClr val="accent5"/>
              </a:solidFill>
            </a:endParaRPr>
          </a:p>
        </p:txBody>
      </p:sp>
      <p:pic>
        <p:nvPicPr>
          <p:cNvPr id="76" name="Google Shape;76;p16" title="da83cb75-e9d0-4929-a465-ab067f5e5127.jpg"/>
          <p:cNvPicPr preferRelativeResize="0"/>
          <p:nvPr/>
        </p:nvPicPr>
        <p:blipFill rotWithShape="1">
          <a:blip r:embed="rId3">
            <a:alphaModFix/>
          </a:blip>
          <a:srcRect l="8938" t="5582" r="9879" b="5091"/>
          <a:stretch/>
        </p:blipFill>
        <p:spPr>
          <a:xfrm>
            <a:off x="5434500" y="904425"/>
            <a:ext cx="1989600" cy="3241800"/>
          </a:xfrm>
          <a:prstGeom prst="roundRect">
            <a:avLst>
              <a:gd name="adj" fmla="val 16667"/>
            </a:avLst>
          </a:prstGeom>
          <a:noFill/>
          <a:ln w="9525" cap="flat" cmpd="sng">
            <a:solidFill>
              <a:schemeClr val="dk2"/>
            </a:solidFill>
            <a:prstDash val="solid"/>
            <a:round/>
            <a:headEnd type="none" w="sm" len="sm"/>
            <a:tailEnd type="none" w="sm" len="sm"/>
          </a:ln>
          <a:effectLst>
            <a:outerShdw blurRad="57150" dist="85725" dir="5400000" algn="bl" rotWithShape="0">
              <a:srgbClr val="000000">
                <a:alpha val="74000"/>
              </a:srgbClr>
            </a:outerShdw>
          </a:effectLst>
        </p:spPr>
      </p:pic>
      <p:sp>
        <p:nvSpPr>
          <p:cNvPr id="77" name="Google Shape;77;p16"/>
          <p:cNvSpPr txBox="1"/>
          <p:nvPr/>
        </p:nvSpPr>
        <p:spPr>
          <a:xfrm>
            <a:off x="4676625" y="537325"/>
            <a:ext cx="3579000" cy="2997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SzPts val="1100"/>
              <a:buFont typeface="Arial"/>
              <a:buNone/>
            </a:pPr>
            <a:r>
              <a:rPr lang="fi" sz="1200" b="1">
                <a:solidFill>
                  <a:schemeClr val="accent4"/>
                </a:solidFill>
                <a:latin typeface="Roboto"/>
                <a:ea typeface="Roboto"/>
                <a:cs typeface="Roboto"/>
                <a:sym typeface="Roboto"/>
              </a:rPr>
              <a:t>Tämän ajatuksen pohjalta syntyi Winmind app </a:t>
            </a:r>
            <a:endParaRPr sz="1200" b="1">
              <a:solidFill>
                <a:schemeClr val="accent4"/>
              </a:solidFill>
              <a:latin typeface="Roboto"/>
              <a:ea typeface="Roboto"/>
              <a:cs typeface="Roboto"/>
              <a:sym typeface="Roboto"/>
            </a:endParaRPr>
          </a:p>
          <a:p>
            <a:pPr marL="0" lvl="0" indent="0" algn="l" rtl="0">
              <a:spcBef>
                <a:spcPts val="1200"/>
              </a:spcBef>
              <a:spcAft>
                <a:spcPts val="0"/>
              </a:spcAft>
              <a:buNone/>
            </a:pPr>
            <a:endParaRPr sz="1800">
              <a:solidFill>
                <a:schemeClr val="dk2"/>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solidFill>
                  <a:schemeClr val="accent4"/>
                </a:solidFill>
              </a:rPr>
              <a:t>Tiimimme</a:t>
            </a:r>
            <a:endParaRPr>
              <a:solidFill>
                <a:schemeClr val="accent4"/>
              </a:solidFill>
            </a:endParaRPr>
          </a:p>
        </p:txBody>
      </p:sp>
      <p:sp>
        <p:nvSpPr>
          <p:cNvPr id="83" name="Google Shape;83;p17"/>
          <p:cNvSpPr txBox="1">
            <a:spLocks noGrp="1"/>
          </p:cNvSpPr>
          <p:nvPr>
            <p:ph type="body" idx="1"/>
          </p:nvPr>
        </p:nvSpPr>
        <p:spPr>
          <a:xfrm>
            <a:off x="1115425" y="1017725"/>
            <a:ext cx="3160200" cy="1969200"/>
          </a:xfrm>
          <a:prstGeom prst="rect">
            <a:avLst/>
          </a:prstGeom>
        </p:spPr>
        <p:txBody>
          <a:bodyPr spcFirstLastPara="1" wrap="square" lIns="91425" tIns="91425" rIns="91425" bIns="91425" anchor="t" anchorCtr="0">
            <a:normAutofit fontScale="92500"/>
          </a:bodyPr>
          <a:lstStyle/>
          <a:p>
            <a:pPr marL="0" lvl="0" indent="457200" algn="l" rtl="0">
              <a:spcBef>
                <a:spcPts val="0"/>
              </a:spcBef>
              <a:spcAft>
                <a:spcPts val="0"/>
              </a:spcAft>
              <a:buNone/>
            </a:pPr>
            <a:r>
              <a:rPr lang="fi" sz="1200" b="1" dirty="0">
                <a:solidFill>
                  <a:schemeClr val="lt1"/>
                </a:solidFill>
              </a:rPr>
              <a:t>Mika Rytkönen</a:t>
            </a:r>
            <a:endParaRPr sz="1200" b="1" dirty="0">
              <a:solidFill>
                <a:schemeClr val="lt1"/>
              </a:solidFill>
            </a:endParaRPr>
          </a:p>
          <a:p>
            <a:pPr marL="457200" lvl="0" indent="0" algn="l" rtl="0">
              <a:lnSpc>
                <a:spcPct val="107916"/>
              </a:lnSpc>
              <a:spcBef>
                <a:spcPts val="1200"/>
              </a:spcBef>
              <a:spcAft>
                <a:spcPts val="0"/>
              </a:spcAft>
              <a:buNone/>
            </a:pPr>
            <a:r>
              <a:rPr lang="fi" sz="1017" dirty="0">
                <a:solidFill>
                  <a:schemeClr val="lt1"/>
                </a:solidFill>
              </a:rPr>
              <a:t>Mika Rytkösellä on 22 vuoden kokemus IT- ratkaisujen toimittamisesta. Mika on työskennellyt useassa eri kansainvälisessä yhtiössä, mm. (Capgemini, Tieto, Siemens, Atos, Lemminkäinen), asiantuntijana, arkkitehtinä ja tiiminvetäjänä. Mika työskentelee tällä hetkellä Neste Oyssä, jossa hän toimi IT Solution Team Managerina. Mikalla on pitkä esimies- ja johtamiskokemus useissa eri tehtävissä.</a:t>
            </a:r>
            <a:endParaRPr sz="1017" dirty="0">
              <a:solidFill>
                <a:schemeClr val="lt1"/>
              </a:solidFill>
            </a:endParaRPr>
          </a:p>
          <a:p>
            <a:pPr marL="0" lvl="0" indent="0" algn="l" rtl="0">
              <a:spcBef>
                <a:spcPts val="1200"/>
              </a:spcBef>
              <a:spcAft>
                <a:spcPts val="1200"/>
              </a:spcAft>
              <a:buNone/>
            </a:pPr>
            <a:endParaRPr sz="1300" dirty="0">
              <a:solidFill>
                <a:schemeClr val="lt1"/>
              </a:solidFill>
            </a:endParaRPr>
          </a:p>
        </p:txBody>
      </p:sp>
      <p:sp>
        <p:nvSpPr>
          <p:cNvPr id="84" name="Google Shape;84;p17"/>
          <p:cNvSpPr txBox="1">
            <a:spLocks noGrp="1"/>
          </p:cNvSpPr>
          <p:nvPr>
            <p:ph type="body" idx="2"/>
          </p:nvPr>
        </p:nvSpPr>
        <p:spPr>
          <a:xfrm>
            <a:off x="5483475" y="1017725"/>
            <a:ext cx="3403500" cy="1671900"/>
          </a:xfrm>
          <a:prstGeom prst="rect">
            <a:avLst/>
          </a:prstGeom>
        </p:spPr>
        <p:txBody>
          <a:bodyPr spcFirstLastPara="1" wrap="square" lIns="91425" tIns="91425" rIns="91425" bIns="91425" anchor="t" anchorCtr="0">
            <a:normAutofit fontScale="62500" lnSpcReduction="20000"/>
          </a:bodyPr>
          <a:lstStyle/>
          <a:p>
            <a:pPr marL="457200" lvl="0" indent="0" algn="l" rtl="0">
              <a:spcBef>
                <a:spcPts val="0"/>
              </a:spcBef>
              <a:spcAft>
                <a:spcPts val="0"/>
              </a:spcAft>
              <a:buNone/>
            </a:pPr>
            <a:r>
              <a:rPr lang="fi" sz="2150" b="1">
                <a:solidFill>
                  <a:schemeClr val="lt1"/>
                </a:solidFill>
              </a:rPr>
              <a:t>Niko Wass</a:t>
            </a:r>
            <a:endParaRPr sz="2150" b="1">
              <a:solidFill>
                <a:schemeClr val="lt1"/>
              </a:solidFill>
            </a:endParaRPr>
          </a:p>
          <a:p>
            <a:pPr marL="457200" marR="0" lvl="0" indent="0" algn="l" rtl="0">
              <a:lnSpc>
                <a:spcPct val="107916"/>
              </a:lnSpc>
              <a:spcBef>
                <a:spcPts val="1200"/>
              </a:spcBef>
              <a:spcAft>
                <a:spcPts val="0"/>
              </a:spcAft>
              <a:buNone/>
            </a:pPr>
            <a:r>
              <a:rPr lang="fi" sz="1800">
                <a:solidFill>
                  <a:schemeClr val="lt1"/>
                </a:solidFill>
              </a:rPr>
              <a:t>Niko Wass on yrittäjä, jolla on laaja kokemus sosiaali- ja terveyspalvelujen tuottamisesta ja kehittämisestä. Ennen Winmindin perustamista Niko oli mukana perustamassa ja johtamassa Ryhmä- ja kuntoutuskoti Myllykoto Oy:tä, joka tarjosi yksityisiä lastensuojelupalveluja.</a:t>
            </a:r>
            <a:endParaRPr sz="1800">
              <a:solidFill>
                <a:schemeClr val="lt1"/>
              </a:solidFill>
            </a:endParaRPr>
          </a:p>
          <a:p>
            <a:pPr marL="0" lvl="0" indent="0" algn="l" rtl="0">
              <a:spcBef>
                <a:spcPts val="1200"/>
              </a:spcBef>
              <a:spcAft>
                <a:spcPts val="1200"/>
              </a:spcAft>
              <a:buNone/>
            </a:pPr>
            <a:endParaRPr sz="1300">
              <a:solidFill>
                <a:schemeClr val="lt1"/>
              </a:solidFill>
            </a:endParaRPr>
          </a:p>
        </p:txBody>
      </p:sp>
      <p:pic>
        <p:nvPicPr>
          <p:cNvPr id="85" name="Google Shape;85;p17"/>
          <p:cNvPicPr preferRelativeResize="0"/>
          <p:nvPr/>
        </p:nvPicPr>
        <p:blipFill>
          <a:blip r:embed="rId3">
            <a:alphaModFix/>
          </a:blip>
          <a:stretch>
            <a:fillRect/>
          </a:stretch>
        </p:blipFill>
        <p:spPr>
          <a:xfrm>
            <a:off x="4711199" y="1356425"/>
            <a:ext cx="1049700" cy="876600"/>
          </a:xfrm>
          <a:prstGeom prst="ellipse">
            <a:avLst/>
          </a:prstGeom>
          <a:noFill/>
          <a:ln>
            <a:noFill/>
          </a:ln>
        </p:spPr>
      </p:pic>
      <p:pic>
        <p:nvPicPr>
          <p:cNvPr id="86" name="Google Shape;86;p17"/>
          <p:cNvPicPr preferRelativeResize="0"/>
          <p:nvPr/>
        </p:nvPicPr>
        <p:blipFill>
          <a:blip r:embed="rId4">
            <a:alphaModFix/>
          </a:blip>
          <a:stretch>
            <a:fillRect/>
          </a:stretch>
        </p:blipFill>
        <p:spPr>
          <a:xfrm>
            <a:off x="349100" y="1355525"/>
            <a:ext cx="1051200" cy="878400"/>
          </a:xfrm>
          <a:prstGeom prst="ellipse">
            <a:avLst/>
          </a:prstGeom>
          <a:noFill/>
          <a:ln>
            <a:noFill/>
          </a:ln>
        </p:spPr>
      </p:pic>
      <p:sp>
        <p:nvSpPr>
          <p:cNvPr id="87" name="Google Shape;87;p17"/>
          <p:cNvSpPr txBox="1">
            <a:spLocks noGrp="1"/>
          </p:cNvSpPr>
          <p:nvPr>
            <p:ph type="body" idx="1"/>
          </p:nvPr>
        </p:nvSpPr>
        <p:spPr>
          <a:xfrm>
            <a:off x="1636600" y="2872739"/>
            <a:ext cx="2935500" cy="186918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i" sz="1200" b="1" dirty="0">
                <a:solidFill>
                  <a:schemeClr val="lt1"/>
                </a:solidFill>
              </a:rPr>
              <a:t>Miikka Timonen</a:t>
            </a:r>
            <a:endParaRPr sz="1200" b="1" dirty="0">
              <a:solidFill>
                <a:schemeClr val="lt1"/>
              </a:solidFill>
            </a:endParaRPr>
          </a:p>
          <a:p>
            <a:pPr marL="0" lvl="0" indent="0" algn="l" rtl="0">
              <a:spcBef>
                <a:spcPts val="1200"/>
              </a:spcBef>
              <a:spcAft>
                <a:spcPts val="0"/>
              </a:spcAft>
              <a:buClr>
                <a:schemeClr val="dk1"/>
              </a:buClr>
              <a:buSzPts val="1100"/>
              <a:buFont typeface="Arial"/>
              <a:buNone/>
            </a:pPr>
            <a:r>
              <a:rPr lang="fi" sz="1000" dirty="0">
                <a:solidFill>
                  <a:schemeClr val="lt1"/>
                </a:solidFill>
              </a:rPr>
              <a:t>Miikka Timonen on kokenut t ICT juridiikan ammattilainen ja hankinnan ammattilainen. Aikaisemmin Miikka on vastannut ICT-hankinnoista Neste OYJ:ssä.</a:t>
            </a:r>
            <a:endParaRPr sz="1000" dirty="0">
              <a:solidFill>
                <a:schemeClr val="lt1"/>
              </a:solidFill>
            </a:endParaRPr>
          </a:p>
          <a:p>
            <a:pPr marL="0" lvl="0" indent="0" algn="l" rtl="0">
              <a:lnSpc>
                <a:spcPct val="107916"/>
              </a:lnSpc>
              <a:spcBef>
                <a:spcPts val="1200"/>
              </a:spcBef>
              <a:spcAft>
                <a:spcPts val="1200"/>
              </a:spcAft>
              <a:buNone/>
            </a:pPr>
            <a:endParaRPr sz="1000" dirty="0">
              <a:solidFill>
                <a:schemeClr val="lt1"/>
              </a:solidFill>
            </a:endParaRPr>
          </a:p>
        </p:txBody>
      </p:sp>
      <p:pic>
        <p:nvPicPr>
          <p:cNvPr id="88" name="Google Shape;88;p17"/>
          <p:cNvPicPr preferRelativeResize="0"/>
          <p:nvPr/>
        </p:nvPicPr>
        <p:blipFill>
          <a:blip r:embed="rId5">
            <a:alphaModFix/>
          </a:blip>
          <a:stretch>
            <a:fillRect/>
          </a:stretch>
        </p:blipFill>
        <p:spPr>
          <a:xfrm>
            <a:off x="349101" y="3082350"/>
            <a:ext cx="1051200" cy="878400"/>
          </a:xfrm>
          <a:prstGeom prst="ellipse">
            <a:avLst/>
          </a:prstGeom>
          <a:noFill/>
          <a:ln>
            <a:noFill/>
          </a:ln>
        </p:spPr>
      </p:pic>
      <p:sp>
        <p:nvSpPr>
          <p:cNvPr id="89" name="Google Shape;89;p17"/>
          <p:cNvSpPr txBox="1">
            <a:spLocks noGrp="1"/>
          </p:cNvSpPr>
          <p:nvPr>
            <p:ph type="body" idx="2"/>
          </p:nvPr>
        </p:nvSpPr>
        <p:spPr>
          <a:xfrm>
            <a:off x="5557875" y="2729250"/>
            <a:ext cx="3511500" cy="20649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fi" sz="1200" b="1">
                <a:solidFill>
                  <a:schemeClr val="lt1"/>
                </a:solidFill>
              </a:rPr>
              <a:t>Simo Tura</a:t>
            </a:r>
            <a:endParaRPr sz="1200" b="1">
              <a:solidFill>
                <a:schemeClr val="lt1"/>
              </a:solidFill>
            </a:endParaRPr>
          </a:p>
          <a:p>
            <a:pPr marL="457200" lvl="0" indent="0" algn="l" rtl="0">
              <a:lnSpc>
                <a:spcPct val="107916"/>
              </a:lnSpc>
              <a:spcBef>
                <a:spcPts val="1200"/>
              </a:spcBef>
              <a:spcAft>
                <a:spcPts val="0"/>
              </a:spcAft>
              <a:buNone/>
            </a:pPr>
            <a:r>
              <a:rPr lang="fi" sz="1000">
                <a:solidFill>
                  <a:schemeClr val="lt1"/>
                </a:solidFill>
              </a:rPr>
              <a:t>Simo Tura on johtava ohjaaja ja tiiminvetäjä, jolla on syvällinen ymmärrys lasten ja nuorten psykologisista tarpeista sekä lastensuojelun erityisyksiköiden toiminnasta. Simo on toiminut useissa merkittävissä tehtävissä lastensuojelussa, kuten Familar Oy ja Meiän Tukitiimi Oy yksiköissä. joissa hän on vastannut nuorten hoitotyön kehittämisestä sekä toteuttamisesta</a:t>
            </a:r>
            <a:endParaRPr sz="1300">
              <a:solidFill>
                <a:schemeClr val="lt1"/>
              </a:solidFill>
            </a:endParaRPr>
          </a:p>
          <a:p>
            <a:pPr marL="457200" lvl="0" indent="0" algn="l" rtl="0">
              <a:spcBef>
                <a:spcPts val="1200"/>
              </a:spcBef>
              <a:spcAft>
                <a:spcPts val="1200"/>
              </a:spcAft>
              <a:buNone/>
            </a:pPr>
            <a:endParaRPr sz="1300">
              <a:solidFill>
                <a:schemeClr val="lt1"/>
              </a:solidFill>
            </a:endParaRPr>
          </a:p>
        </p:txBody>
      </p:sp>
      <p:pic>
        <p:nvPicPr>
          <p:cNvPr id="90" name="Google Shape;90;p17"/>
          <p:cNvPicPr preferRelativeResize="0"/>
          <p:nvPr/>
        </p:nvPicPr>
        <p:blipFill>
          <a:blip r:embed="rId6">
            <a:alphaModFix/>
          </a:blip>
          <a:stretch>
            <a:fillRect/>
          </a:stretch>
        </p:blipFill>
        <p:spPr>
          <a:xfrm>
            <a:off x="4710450" y="2986925"/>
            <a:ext cx="1051200" cy="8784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rotWithShape="1">
          <a:blip r:embed="rId3">
            <a:alphaModFix/>
          </a:blip>
          <a:srcRect l="4777" r="4904"/>
          <a:stretch/>
        </p:blipFill>
        <p:spPr>
          <a:xfrm>
            <a:off x="0" y="1097125"/>
            <a:ext cx="3496200" cy="2177400"/>
          </a:xfrm>
          <a:prstGeom prst="roundRect">
            <a:avLst>
              <a:gd name="adj" fmla="val 16667"/>
            </a:avLst>
          </a:prstGeom>
          <a:noFill/>
          <a:ln>
            <a:noFill/>
          </a:ln>
        </p:spPr>
      </p:pic>
      <p:sp>
        <p:nvSpPr>
          <p:cNvPr id="96" name="Google Shape;96;p18"/>
          <p:cNvSpPr txBox="1">
            <a:spLocks noGrp="1"/>
          </p:cNvSpPr>
          <p:nvPr>
            <p:ph type="title" idx="4294967295"/>
          </p:nvPr>
        </p:nvSpPr>
        <p:spPr>
          <a:xfrm>
            <a:off x="311700" y="312650"/>
            <a:ext cx="8520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sz="2500">
                <a:solidFill>
                  <a:schemeClr val="accent4"/>
                </a:solidFill>
              </a:rPr>
              <a:t>Ratkaisumme- Työntekijäportaali</a:t>
            </a:r>
            <a:endParaRPr sz="1500">
              <a:solidFill>
                <a:schemeClr val="accent4"/>
              </a:solidFill>
            </a:endParaRPr>
          </a:p>
        </p:txBody>
      </p:sp>
      <p:pic>
        <p:nvPicPr>
          <p:cNvPr id="97" name="Google Shape;97;p18"/>
          <p:cNvPicPr preferRelativeResize="0"/>
          <p:nvPr/>
        </p:nvPicPr>
        <p:blipFill rotWithShape="1">
          <a:blip r:embed="rId4">
            <a:alphaModFix/>
          </a:blip>
          <a:srcRect l="4917" r="4854"/>
          <a:stretch/>
        </p:blipFill>
        <p:spPr>
          <a:xfrm>
            <a:off x="2217300" y="1681500"/>
            <a:ext cx="3609600" cy="2250300"/>
          </a:xfrm>
          <a:prstGeom prst="roundRect">
            <a:avLst>
              <a:gd name="adj" fmla="val 16667"/>
            </a:avLst>
          </a:prstGeom>
          <a:noFill/>
          <a:ln>
            <a:noFill/>
          </a:ln>
        </p:spPr>
      </p:pic>
      <p:sp>
        <p:nvSpPr>
          <p:cNvPr id="98" name="Google Shape;98;p18"/>
          <p:cNvSpPr/>
          <p:nvPr/>
        </p:nvSpPr>
        <p:spPr>
          <a:xfrm>
            <a:off x="1033100" y="2152975"/>
            <a:ext cx="178200" cy="657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99" name="Google Shape;99;p18"/>
          <p:cNvPicPr preferRelativeResize="0"/>
          <p:nvPr/>
        </p:nvPicPr>
        <p:blipFill rotWithShape="1">
          <a:blip r:embed="rId5">
            <a:alphaModFix/>
          </a:blip>
          <a:srcRect l="4814" r="4687"/>
          <a:stretch/>
        </p:blipFill>
        <p:spPr>
          <a:xfrm>
            <a:off x="4489100" y="2328350"/>
            <a:ext cx="3878700" cy="2411100"/>
          </a:xfrm>
          <a:prstGeom prst="roundRect">
            <a:avLst>
              <a:gd name="adj" fmla="val 16667"/>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idx="4294967295"/>
          </p:nvPr>
        </p:nvSpPr>
        <p:spPr>
          <a:xfrm>
            <a:off x="311700" y="312650"/>
            <a:ext cx="8520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sz="2500">
                <a:solidFill>
                  <a:schemeClr val="accent4"/>
                </a:solidFill>
              </a:rPr>
              <a:t>Ratkaisumme- Käyttäjälle</a:t>
            </a:r>
            <a:endParaRPr sz="1500">
              <a:solidFill>
                <a:schemeClr val="accent4"/>
              </a:solidFill>
            </a:endParaRPr>
          </a:p>
        </p:txBody>
      </p:sp>
      <p:sp>
        <p:nvSpPr>
          <p:cNvPr id="105" name="Google Shape;105;p19"/>
          <p:cNvSpPr/>
          <p:nvPr/>
        </p:nvSpPr>
        <p:spPr>
          <a:xfrm>
            <a:off x="1033100" y="2152975"/>
            <a:ext cx="178200" cy="657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106" name="Google Shape;106;p19" descr="Mobile phone silhouette | Free SVG"/>
          <p:cNvPicPr preferRelativeResize="0"/>
          <p:nvPr/>
        </p:nvPicPr>
        <p:blipFill>
          <a:blip r:embed="rId3">
            <a:alphaModFix/>
          </a:blip>
          <a:stretch>
            <a:fillRect/>
          </a:stretch>
        </p:blipFill>
        <p:spPr>
          <a:xfrm>
            <a:off x="199550" y="1040850"/>
            <a:ext cx="2532101" cy="2532100"/>
          </a:xfrm>
          <a:prstGeom prst="rect">
            <a:avLst/>
          </a:prstGeom>
          <a:noFill/>
          <a:ln>
            <a:noFill/>
          </a:ln>
        </p:spPr>
      </p:pic>
      <p:pic>
        <p:nvPicPr>
          <p:cNvPr id="107" name="Google Shape;107;p19" descr="File:Devicetemplates tablet-02.png - Wikimedia Commons"/>
          <p:cNvPicPr preferRelativeResize="0"/>
          <p:nvPr/>
        </p:nvPicPr>
        <p:blipFill>
          <a:blip r:embed="rId4">
            <a:alphaModFix/>
          </a:blip>
          <a:stretch>
            <a:fillRect/>
          </a:stretch>
        </p:blipFill>
        <p:spPr>
          <a:xfrm>
            <a:off x="2439550" y="1154450"/>
            <a:ext cx="1771699" cy="2299275"/>
          </a:xfrm>
          <a:prstGeom prst="rect">
            <a:avLst/>
          </a:prstGeom>
          <a:noFill/>
          <a:ln>
            <a:noFill/>
          </a:ln>
        </p:spPr>
      </p:pic>
      <p:pic>
        <p:nvPicPr>
          <p:cNvPr id="108" name="Google Shape;108;p19"/>
          <p:cNvPicPr preferRelativeResize="0"/>
          <p:nvPr/>
        </p:nvPicPr>
        <p:blipFill rotWithShape="1">
          <a:blip r:embed="rId5">
            <a:alphaModFix/>
          </a:blip>
          <a:srcRect l="32442" r="32112"/>
          <a:stretch/>
        </p:blipFill>
        <p:spPr>
          <a:xfrm>
            <a:off x="939025" y="1400675"/>
            <a:ext cx="1135500" cy="1809300"/>
          </a:xfrm>
          <a:prstGeom prst="rect">
            <a:avLst/>
          </a:prstGeom>
          <a:noFill/>
          <a:ln>
            <a:noFill/>
          </a:ln>
        </p:spPr>
      </p:pic>
      <p:pic>
        <p:nvPicPr>
          <p:cNvPr id="109" name="Google Shape;109;p19"/>
          <p:cNvPicPr preferRelativeResize="0"/>
          <p:nvPr/>
        </p:nvPicPr>
        <p:blipFill rotWithShape="1">
          <a:blip r:embed="rId5">
            <a:alphaModFix/>
          </a:blip>
          <a:srcRect l="32442" r="32112"/>
          <a:stretch/>
        </p:blipFill>
        <p:spPr>
          <a:xfrm>
            <a:off x="2623725" y="1341375"/>
            <a:ext cx="1403352" cy="1953701"/>
          </a:xfrm>
          <a:prstGeom prst="rect">
            <a:avLst/>
          </a:prstGeom>
          <a:noFill/>
          <a:ln>
            <a:noFill/>
          </a:ln>
        </p:spPr>
      </p:pic>
      <p:pic>
        <p:nvPicPr>
          <p:cNvPr id="110" name="Google Shape;110;p19" descr="Vector image of front view of laptop | Public domain vectors"/>
          <p:cNvPicPr preferRelativeResize="0"/>
          <p:nvPr/>
        </p:nvPicPr>
        <p:blipFill>
          <a:blip r:embed="rId6">
            <a:alphaModFix/>
          </a:blip>
          <a:stretch>
            <a:fillRect/>
          </a:stretch>
        </p:blipFill>
        <p:spPr>
          <a:xfrm>
            <a:off x="4490650" y="1195488"/>
            <a:ext cx="2217200" cy="2217200"/>
          </a:xfrm>
          <a:prstGeom prst="rect">
            <a:avLst/>
          </a:prstGeom>
          <a:noFill/>
          <a:ln>
            <a:noFill/>
          </a:ln>
        </p:spPr>
      </p:pic>
      <p:pic>
        <p:nvPicPr>
          <p:cNvPr id="111" name="Google Shape;111;p19"/>
          <p:cNvPicPr preferRelativeResize="0"/>
          <p:nvPr/>
        </p:nvPicPr>
        <p:blipFill rotWithShape="1">
          <a:blip r:embed="rId5">
            <a:alphaModFix/>
          </a:blip>
          <a:srcRect l="32442" r="32112"/>
          <a:stretch/>
        </p:blipFill>
        <p:spPr>
          <a:xfrm>
            <a:off x="5159775" y="1464925"/>
            <a:ext cx="878952" cy="9651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idx="4294967295"/>
          </p:nvPr>
        </p:nvSpPr>
        <p:spPr>
          <a:xfrm>
            <a:off x="311700" y="312650"/>
            <a:ext cx="85206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sz="2500">
                <a:solidFill>
                  <a:schemeClr val="accent4"/>
                </a:solidFill>
              </a:rPr>
              <a:t>Ratkaisumme- Käyttäjälle</a:t>
            </a:r>
            <a:endParaRPr sz="1500">
              <a:solidFill>
                <a:schemeClr val="accent4"/>
              </a:solidFill>
            </a:endParaRPr>
          </a:p>
        </p:txBody>
      </p:sp>
      <p:pic>
        <p:nvPicPr>
          <p:cNvPr id="117" name="Google Shape;117;p20" descr="File:Devicetemplates tablet-02.png - Wikimedia Commons"/>
          <p:cNvPicPr preferRelativeResize="0"/>
          <p:nvPr/>
        </p:nvPicPr>
        <p:blipFill>
          <a:blip r:embed="rId7">
            <a:alphaModFix/>
          </a:blip>
          <a:stretch>
            <a:fillRect/>
          </a:stretch>
        </p:blipFill>
        <p:spPr>
          <a:xfrm>
            <a:off x="664090" y="1154450"/>
            <a:ext cx="2388700" cy="3100000"/>
          </a:xfrm>
          <a:prstGeom prst="rect">
            <a:avLst/>
          </a:prstGeom>
          <a:noFill/>
          <a:ln>
            <a:noFill/>
          </a:ln>
        </p:spPr>
      </p:pic>
      <p:pic>
        <p:nvPicPr>
          <p:cNvPr id="2" name="Gif yritys">
            <a:hlinkClick r:id="" action="ppaction://media"/>
            <a:extLst>
              <a:ext uri="{FF2B5EF4-FFF2-40B4-BE49-F238E27FC236}">
                <a16:creationId xmlns:a16="http://schemas.microsoft.com/office/drawing/2014/main" id="{31DC004B-CBE8-C9BA-45E2-AF5C9D6AFF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99160" y="1442780"/>
            <a:ext cx="1912619" cy="2546270"/>
          </a:xfrm>
          <a:prstGeom prst="rect">
            <a:avLst/>
          </a:prstGeom>
        </p:spPr>
      </p:pic>
      <p:pic>
        <p:nvPicPr>
          <p:cNvPr id="3" name="Google Shape;117;p20" descr="File:Devicetemplates tablet-02.png - Wikimedia Commons">
            <a:extLst>
              <a:ext uri="{FF2B5EF4-FFF2-40B4-BE49-F238E27FC236}">
                <a16:creationId xmlns:a16="http://schemas.microsoft.com/office/drawing/2014/main" id="{3E036C55-FEA2-AEA1-5A49-007FFED29A87}"/>
              </a:ext>
            </a:extLst>
          </p:cNvPr>
          <p:cNvPicPr preferRelativeResize="0"/>
          <p:nvPr/>
        </p:nvPicPr>
        <p:blipFill>
          <a:blip r:embed="rId7">
            <a:alphaModFix/>
          </a:blip>
          <a:stretch>
            <a:fillRect/>
          </a:stretch>
        </p:blipFill>
        <p:spPr>
          <a:xfrm>
            <a:off x="4523450" y="1154450"/>
            <a:ext cx="2388700" cy="3100000"/>
          </a:xfrm>
          <a:prstGeom prst="rect">
            <a:avLst/>
          </a:prstGeom>
          <a:noFill/>
          <a:ln>
            <a:noFill/>
          </a:ln>
        </p:spPr>
      </p:pic>
      <p:pic>
        <p:nvPicPr>
          <p:cNvPr id="4" name="toinen gif">
            <a:hlinkClick r:id="" action="ppaction://media"/>
            <a:extLst>
              <a:ext uri="{FF2B5EF4-FFF2-40B4-BE49-F238E27FC236}">
                <a16:creationId xmlns:a16="http://schemas.microsoft.com/office/drawing/2014/main" id="{972D7273-EE51-4CDB-95EF-2C3554AA23C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762818" y="1442780"/>
            <a:ext cx="1897062" cy="2546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269275" y="211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i">
                <a:solidFill>
                  <a:schemeClr val="accent4"/>
                </a:solidFill>
              </a:rPr>
              <a:t>Missä WinMind App vaikuttaa prosessissa?</a:t>
            </a:r>
            <a:endParaRPr>
              <a:solidFill>
                <a:schemeClr val="accent4"/>
              </a:solidFill>
            </a:endParaRPr>
          </a:p>
        </p:txBody>
      </p:sp>
      <p:sp>
        <p:nvSpPr>
          <p:cNvPr id="124" name="Google Shape;124;p21"/>
          <p:cNvSpPr txBox="1"/>
          <p:nvPr/>
        </p:nvSpPr>
        <p:spPr>
          <a:xfrm>
            <a:off x="434200" y="890650"/>
            <a:ext cx="7782000" cy="403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fi" sz="1500">
                <a:solidFill>
                  <a:schemeClr val="lt1"/>
                </a:solidFill>
                <a:latin typeface="Roboto"/>
                <a:ea typeface="Roboto"/>
                <a:cs typeface="Roboto"/>
                <a:sym typeface="Roboto"/>
              </a:rPr>
              <a:t>Lastensuojelussa Aplikaation käyttöaiheita on lukuisia: </a:t>
            </a:r>
            <a:endParaRPr sz="1500">
              <a:solidFill>
                <a:schemeClr val="lt1"/>
              </a:solidFill>
              <a:latin typeface="Roboto"/>
              <a:ea typeface="Roboto"/>
              <a:cs typeface="Roboto"/>
              <a:sym typeface="Roboto"/>
            </a:endParaRPr>
          </a:p>
          <a:p>
            <a:pPr marL="457200" lvl="0" indent="-323850" algn="l" rtl="0">
              <a:lnSpc>
                <a:spcPct val="115000"/>
              </a:lnSpc>
              <a:spcBef>
                <a:spcPts val="1200"/>
              </a:spcBef>
              <a:spcAft>
                <a:spcPts val="0"/>
              </a:spcAft>
              <a:buClr>
                <a:schemeClr val="lt1"/>
              </a:buClr>
              <a:buSzPts val="1500"/>
              <a:buFont typeface="Roboto"/>
              <a:buAutoNum type="arabicPeriod"/>
            </a:pPr>
            <a:r>
              <a:rPr lang="fi" sz="1500">
                <a:solidFill>
                  <a:schemeClr val="lt1"/>
                </a:solidFill>
                <a:latin typeface="Roboto"/>
                <a:ea typeface="Roboto"/>
                <a:cs typeface="Roboto"/>
                <a:sym typeface="Roboto"/>
              </a:rPr>
              <a:t>Palvelutarpeen arviointi (=heti prosessin alkuvaiheessa): Lastensuojeluprosessi alkaa lastensuojeluasian vireille tulosta, kun lastensuojelun työntekijä saa jollain lailla tietää mahdollisesta lastensuojelun tarpeessa olevasta lapsesta. Aplikaation käyttö asiakassuunnitelman laatimisen tukena.</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a:pPr>
            <a:r>
              <a:rPr lang="fi" sz="1500">
                <a:solidFill>
                  <a:schemeClr val="lt1"/>
                </a:solidFill>
                <a:latin typeface="Roboto"/>
                <a:ea typeface="Roboto"/>
                <a:cs typeface="Roboto"/>
                <a:sym typeface="Roboto"/>
              </a:rPr>
              <a:t>Kiireellinen sijoitus (arviointi ja kartoitus) —&gt; asiakkaiden osallistaminen!</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a:pPr>
            <a:r>
              <a:rPr lang="fi" sz="1500">
                <a:solidFill>
                  <a:schemeClr val="lt1"/>
                </a:solidFill>
                <a:latin typeface="Roboto"/>
                <a:ea typeface="Roboto"/>
                <a:cs typeface="Roboto"/>
                <a:sym typeface="Roboto"/>
              </a:rPr>
              <a:t>Avohuollon tukitoimenpiteet (arviointi ja kartoitus) —&gt; asiakkaiden osallistaminen!</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a:pPr>
            <a:r>
              <a:rPr lang="fi" sz="1500">
                <a:solidFill>
                  <a:schemeClr val="lt1"/>
                </a:solidFill>
                <a:latin typeface="Roboto"/>
                <a:ea typeface="Roboto"/>
                <a:cs typeface="Roboto"/>
                <a:sym typeface="Roboto"/>
              </a:rPr>
              <a:t>Sijaishuolto (arviointi, kartoitus ja seuranta) —&gt; asiakkaiden osallistaminen!</a:t>
            </a:r>
            <a:endParaRPr sz="1500">
              <a:solidFill>
                <a:schemeClr val="lt1"/>
              </a:solidFill>
              <a:latin typeface="Roboto"/>
              <a:ea typeface="Roboto"/>
              <a:cs typeface="Roboto"/>
              <a:sym typeface="Roboto"/>
            </a:endParaRPr>
          </a:p>
          <a:p>
            <a:pPr marL="457200" lvl="0" indent="-323850" algn="l" rtl="0">
              <a:lnSpc>
                <a:spcPct val="115000"/>
              </a:lnSpc>
              <a:spcBef>
                <a:spcPts val="0"/>
              </a:spcBef>
              <a:spcAft>
                <a:spcPts val="0"/>
              </a:spcAft>
              <a:buClr>
                <a:schemeClr val="lt1"/>
              </a:buClr>
              <a:buSzPts val="1500"/>
              <a:buFont typeface="Roboto"/>
              <a:buAutoNum type="arabicPeriod"/>
            </a:pPr>
            <a:r>
              <a:rPr lang="fi" sz="1500">
                <a:solidFill>
                  <a:schemeClr val="lt1"/>
                </a:solidFill>
                <a:latin typeface="Roboto"/>
                <a:ea typeface="Roboto"/>
                <a:cs typeface="Roboto"/>
                <a:sym typeface="Roboto"/>
              </a:rPr>
              <a:t>Jälkihuolto (arviointi ja seuranta) 25v. asti (=prosessin lopussa) —&gt; asiakkaiden osallistaminen!</a:t>
            </a:r>
            <a:endParaRPr sz="1100">
              <a:solidFill>
                <a:schemeClr val="dk1"/>
              </a:solidFill>
              <a:latin typeface="Roboto"/>
              <a:ea typeface="Roboto"/>
              <a:cs typeface="Roboto"/>
              <a:sym typeface="Roboto"/>
            </a:endParaRPr>
          </a:p>
          <a:p>
            <a:pPr marL="0" lvl="0" indent="0" algn="l" rtl="0">
              <a:spcBef>
                <a:spcPts val="1200"/>
              </a:spcBef>
              <a:spcAft>
                <a:spcPts val="0"/>
              </a:spcAft>
              <a:buNone/>
            </a:pPr>
            <a:endParaRPr sz="1800">
              <a:solidFill>
                <a:schemeClr val="dk2"/>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Winmind">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532</Words>
  <Application>Microsoft Office PowerPoint</Application>
  <PresentationFormat>On-screen Show (16:9)</PresentationFormat>
  <Paragraphs>59</Paragraphs>
  <Slides>11</Slides>
  <Notes>11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Montserrat SemiBold</vt:lpstr>
      <vt:lpstr>Arial</vt:lpstr>
      <vt:lpstr>Roboto</vt:lpstr>
      <vt:lpstr>Winmind</vt:lpstr>
      <vt:lpstr>PowerPoint Presentation</vt:lpstr>
      <vt:lpstr>Asunnottomuus, nuorten ja nuorten aikuisten osalta</vt:lpstr>
      <vt:lpstr>Ratkaisumme</vt:lpstr>
      <vt:lpstr>Mikä on WinMind?</vt:lpstr>
      <vt:lpstr>Tiimimme</vt:lpstr>
      <vt:lpstr>Ratkaisumme- Työntekijäportaali</vt:lpstr>
      <vt:lpstr>Ratkaisumme- Käyttäjälle</vt:lpstr>
      <vt:lpstr>Ratkaisumme- Käyttäjälle</vt:lpstr>
      <vt:lpstr>Missä WinMind App vaikuttaa prosessissa?</vt:lpstr>
      <vt:lpstr>Pääkohdat lastensuojeluprosessista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Mika Rytkönen</cp:lastModifiedBy>
  <cp:revision>2</cp:revision>
  <dcterms:modified xsi:type="dcterms:W3CDTF">2024-12-05T00:00:38Z</dcterms:modified>
</cp:coreProperties>
</file>