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12" r:id="rId2"/>
    <p:sldId id="516" r:id="rId3"/>
    <p:sldId id="522" r:id="rId4"/>
    <p:sldId id="525" r:id="rId5"/>
    <p:sldId id="524" r:id="rId6"/>
    <p:sldId id="523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977536-06CE-8748-0B7C-5E2B8EC5000C}" name="Mäki Janne" initials="MJ" userId="S::janne.maki@hel.fi::7022d566-d0ab-4960-a716-6b9d77661336" providerId="AD"/>
  <p188:author id="{6ECCD862-24A7-0F4A-82E2-BE60BB6FF264}" name="Rask Tuulikki" initials="RT" userId="S::tuulikki.o.rask@hel.fi::33d3d738-f7cc-46f5-a358-f68138110cf3" providerId="AD"/>
  <p188:author id="{F5214F90-2795-06C8-241A-90B03199B47F}" name="Hytönen Kati" initials="HK" userId="S::kati.hytonen@hel.fi::1e0804e1-8d43-4973-81dc-ea9e157792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D345C-7B8F-42E1-A267-150722713747}" v="8" dt="2023-11-20T06:49:54.975"/>
    <p1510:client id="{10B25328-B62F-4CA8-A2D6-8A4D0E1376DF}" v="2" dt="2023-11-20T07:04:43.950"/>
    <p1510:client id="{2579F75D-C5F3-4E09-B6F9-545B24F19EA1}" v="23" dt="2023-11-20T07:31:42.331"/>
    <p1510:client id="{3AFDD569-AB5E-3034-E49A-78172472E94C}" v="585" dt="2023-11-20T07:32:26.088"/>
    <p1510:client id="{3CDA09CA-00B1-4522-94B0-03D5A015EBF9}" v="3" dt="2023-11-20T06:53:18.232"/>
    <p1510:client id="{5F945763-188E-40AA-B058-7B5BEB024B5F}" v="27" dt="2023-11-20T07:16:27.728"/>
    <p1510:client id="{613AC164-21FB-B1F2-BCB6-8EAE52A0A8A2}" v="8" dt="2023-11-20T07:51:12.011"/>
    <p1510:client id="{83DE8B35-8A16-7601-24C1-408E95616BFB}" v="84" dt="2023-11-20T07:14:42.391"/>
    <p1510:client id="{9052F4C5-4519-45FF-B507-588E04F30E9F}" v="1" dt="2023-11-20T06:56:47.869"/>
    <p1510:client id="{CDF3C55F-35A9-4098-9CB5-D9A94A1DF743}" v="3" dt="2023-11-20T07:34:59.080"/>
    <p1510:client id="{D3BEEE98-CA21-47E0-87C9-BB4643C391DA}" v="2039" dt="2023-11-14T10:56:33.039"/>
    <p1510:client id="{D75276B1-01F8-4317-9936-53157DF22316}" v="70" dt="2023-11-20T07:01:31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3D286-8995-4354-815E-F9443B767D4C}" type="datetimeFigureOut">
              <a:rPr lang="fi-FI" smtClean="0"/>
              <a:t>20.11.2023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02A0A-F063-4CAC-B933-666904C6E4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13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Asukasvalinnat tehdään Kaupunkiympäristön toimialalla </a:t>
            </a:r>
            <a:r>
              <a:rPr lang="fi-FI" err="1"/>
              <a:t>pl</a:t>
            </a:r>
            <a:r>
              <a:rPr lang="fi-FI"/>
              <a:t> </a:t>
            </a:r>
            <a:r>
              <a:rPr lang="fi-FI" err="1"/>
              <a:t>Auroranlinnan</a:t>
            </a:r>
            <a:r>
              <a:rPr lang="fi-FI"/>
              <a:t> vapaarahoitteiset asunnot.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02A0A-F063-4CAC-B933-666904C6E4E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233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>
                <a:cs typeface="Calibri"/>
              </a:rPr>
              <a:t>Asiointikanavat: sähköinen hakulomake, sähköposti, puhelin, chat, chatbotti, tiskipalvelu, valtakirjalla asiointi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02A0A-F063-4CAC-B933-666904C6E4E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922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Hekan asukasvalinnat tehdään viranhaltijapäätöksinä, tämä jo mahdollistaa/pakottaa tarkempaan tarkasteluun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02A0A-F063-4CAC-B933-666904C6E4E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5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Opiskelijoiden ensisijainen asutusmuoto on opiskelija-asunnot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02A0A-F063-4CAC-B933-666904C6E4E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86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570F-1C37-4362-A61C-5AFDCD73FC66}" type="datetime1">
              <a:rPr lang="fi-FI" smtClean="0"/>
              <a:t>20.11.2023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E9AD-7E2F-434C-812F-66191D25F3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31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5F95-D25E-49FB-A1EB-53681808CDC3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87A0-1B04-4CD2-ADD6-E0FF7EFC91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79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0336-B2D5-472D-B695-0AEEE8CF0E14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B9BA-0EA1-44C7-A120-F73771AC39F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748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ain otsikko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2B9E-5F07-4DD9-BB0E-EC9E5CB5EF16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B9BA-0EA1-44C7-A120-F73771AC39F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2901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F45C-5D2C-42EA-AB12-46B4A31B5452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A654-AB62-4838-96BF-0C5BFDC145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94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0E2C-326D-41CA-A0CC-B9ABA5164AD9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6A6F-AEE3-426F-92AB-02C23A949ED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33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53D1-1C52-4F62-A5DA-FD0383C18AC0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49AD-9119-4BE5-AE3F-308C61E6BC6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5263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04AFC-6288-4436-A51A-6EEFA7520567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80686-A0DF-473E-BD29-1046C94E4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745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15EA-2819-4FCD-82BA-6DFB9A3B4EC5}" type="datetime1">
              <a:rPr lang="fi-FI" smtClean="0"/>
              <a:t>20.11.2023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233F6-6001-4990-A4DB-576E3D66ED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233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00D4-C5BA-44A3-88D9-EA883767419A}" type="datetime1">
              <a:rPr lang="fi-FI" smtClean="0"/>
              <a:t>20.11.2023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6B83-F1C6-41EB-9DDA-82FADED9DC4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410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E123-5470-4134-8EC7-EB5FE422C245}" type="datetime1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8774B-5123-405B-8250-619C6B80FB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49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C8D4B-43A2-43CB-829D-38E65A3CEEEB}" type="datetime1">
              <a:rPr lang="fi-FI" smtClean="0"/>
              <a:t>20.11.2023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5A1A93-7574-408D-920E-725595988E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288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F0D6-3889-4C6F-BE0F-EFD949682506}" type="datetime1">
              <a:rPr lang="fi-FI" smtClean="0"/>
              <a:t>20.11.2023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8685-FF06-44AB-95FB-2C4DD7121D6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841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EA81-3DAE-4924-BC00-9666516D62C9}" type="datetime1">
              <a:rPr lang="fi-FI" smtClean="0"/>
              <a:t>20.11.2023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C2A9-2A65-4845-9B4B-0B9256A1DC1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921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5D6B-F8C1-45B9-8C3E-9399B70547D0}" type="datetime1">
              <a:rPr lang="fi-FI" smtClean="0"/>
              <a:t>20.11.2023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26D0A-79F4-433A-99A0-8CB0663E0C8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26491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3E0F7-D788-4AD1-A6F8-9353DC986272}" type="datetime1">
              <a:rPr lang="fi-FI" smtClean="0"/>
              <a:t>20.11.2023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B3CF-EC22-4745-BF3A-492F604FDA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1569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56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363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C9E7-9281-4109-9922-3A3482DF4470}" type="datetime1">
              <a:rPr lang="fi-FI" smtClean="0"/>
              <a:t>20.11.2023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63C6-565D-4371-8E42-EFA3C32513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831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9D22-1483-4BBE-89A7-078694F1F93B}" type="datetime1">
              <a:rPr lang="fi-FI" smtClean="0"/>
              <a:t>20.11.2023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3A96-6B49-4CF6-A883-5836A965FE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1602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7967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91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624AD9-0757-4E3F-BE20-3C4D6BC2E9D5}" type="datetime1">
              <a:rPr lang="fi-FI" smtClean="0"/>
              <a:t>20.11.2023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F4CD2F-246F-4454-82B8-BACAF64B1B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697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5464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94764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09066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729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9339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5749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85446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90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968E3E-8BB8-4A58-825E-7E4FA08BD17C}" type="datetime1">
              <a:rPr lang="fi-FI" smtClean="0"/>
              <a:t>20.11.2023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B877DA-60DC-4753-9411-B8F0E47BAD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47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DF4166-60C3-4AD4-B54C-B5A28772F0C3}" type="datetime1">
              <a:rPr lang="fi-FI" smtClean="0"/>
              <a:t>20.11.2023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799024-37DD-4F07-967C-1A1549BB5E3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8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01BA3A-6802-4781-9CE8-5880D67D8B11}" type="datetime1">
              <a:rPr lang="fi-FI" smtClean="0"/>
              <a:t>20.11.2023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2773EE-848F-4D07-BBDB-5D20CA51017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324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A8130F-54C2-4C5A-B96E-DD46EA57349A}" type="datetime1">
              <a:rPr lang="fi-FI" smtClean="0"/>
              <a:t>20.11.2023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E01918-5CF9-4B72-9419-C745000256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52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373FAC-C5DF-457A-AE67-47DD0ADD5BD4}" type="datetime1">
              <a:rPr lang="fi-FI" smtClean="0"/>
              <a:t>20.11.2023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588554-EE94-4502-AD85-BB070BD3C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327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A389B-A73F-4E70-B8FD-7FD081C26272}" type="datetime1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0C72-8A96-4C4F-A62E-278C0007A9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9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D6E05286-B446-448C-90D8-BB6D8B6BEAA7}" type="datetime1">
              <a:rPr lang="fi-FI" smtClean="0"/>
              <a:t>20.11.2023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Työryhmä: Nina Gros, Salla Uddfolk, Pekka Nurmiranta, Riitta Huttunen, Vesa Vänttilä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D0E55AD-11FC-4823-AC15-3B308B09385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94996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hf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BD334A-BF24-C39B-E077-2E1C7C863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800"/>
              <a:t>Asukasvalinta osana yhdenvertaista asumista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3801665-6CBA-2741-7C45-2B2898C66D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22.11.2023</a:t>
            </a:r>
          </a:p>
          <a:p>
            <a:endParaRPr lang="fi-FI"/>
          </a:p>
          <a:p>
            <a:r>
              <a:rPr lang="fi-FI"/>
              <a:t>Mäki Janne ja Rask Tuulikki </a:t>
            </a:r>
          </a:p>
        </p:txBody>
      </p:sp>
    </p:spTree>
    <p:extLst>
      <p:ext uri="{BB962C8B-B14F-4D97-AF65-F5344CB8AC3E}">
        <p14:creationId xmlns:p14="http://schemas.microsoft.com/office/powerpoint/2010/main" val="285867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8BA922-0E3D-0091-1565-E6AA29D3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7988"/>
            <a:ext cx="11222247" cy="946004"/>
          </a:xfrm>
        </p:spPr>
        <p:txBody>
          <a:bodyPr/>
          <a:lstStyle/>
          <a:p>
            <a:r>
              <a:rPr lang="fi-FI" sz="3600">
                <a:latin typeface="Arial Black"/>
              </a:rPr>
              <a:t>Vuokra-asuminen Helsingin kaupungin vuokra-asunnoissa</a:t>
            </a:r>
            <a:endParaRPr lang="fi-FI" sz="360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F93F4E33-B382-9514-3A7E-BE17FCA9DA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877125"/>
              </p:ext>
            </p:extLst>
          </p:nvPr>
        </p:nvGraphicFramePr>
        <p:xfrm>
          <a:off x="457201" y="1478912"/>
          <a:ext cx="10345667" cy="4785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62300">
                  <a:extLst>
                    <a:ext uri="{9D8B030D-6E8A-4147-A177-3AD203B41FA5}">
                      <a16:colId xmlns:a16="http://schemas.microsoft.com/office/drawing/2014/main" val="2264667361"/>
                    </a:ext>
                  </a:extLst>
                </a:gridCol>
                <a:gridCol w="3298903">
                  <a:extLst>
                    <a:ext uri="{9D8B030D-6E8A-4147-A177-3AD203B41FA5}">
                      <a16:colId xmlns:a16="http://schemas.microsoft.com/office/drawing/2014/main" val="2281148708"/>
                    </a:ext>
                  </a:extLst>
                </a:gridCol>
                <a:gridCol w="3384464">
                  <a:extLst>
                    <a:ext uri="{9D8B030D-6E8A-4147-A177-3AD203B41FA5}">
                      <a16:colId xmlns:a16="http://schemas.microsoft.com/office/drawing/2014/main" val="484225977"/>
                    </a:ext>
                  </a:extLst>
                </a:gridCol>
              </a:tblGrid>
              <a:tr h="599050">
                <a:tc>
                  <a:txBody>
                    <a:bodyPr/>
                    <a:lstStyle/>
                    <a:p>
                      <a:r>
                        <a:rPr lang="fi-FI"/>
                        <a:t>Hekan vuokra-asunnot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Vapaarahoitteiset vuokra-asunnot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Lyhytaikaiset vuokra-asunnot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314857"/>
                  </a:ext>
                </a:extLst>
              </a:tr>
              <a:tr h="399366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400"/>
                        <a:t>Asukkaiden valinta Helsingin kaupungin omistamiin, valtion tuella rakennettuihin vuokra-asuntoihin (ns. ARA-vuokra-asuntoihin) perustuu asukasvalinnasta annettuihin lakeihin ja asetuksiin sekä Helsingin kaupunginhallituksen 2022 vahvistamiin asukasvalintaperiaatteisiin.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400"/>
                        <a:t>Asukasvalinnat tehdään tarvelähtöisesti, varallisuuden ja tulojen perusteella, ei jonotusperiaatteella.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/>
                        <a:t>Asukasvalinnat tehdään aina hakemusten ja niiden hakukriteerien perusteella.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Ovat tavallisia vuokra-asuntoja, joissa ei ole kiireellisyysluokitusta tai varallisuusrajoja. </a:t>
                      </a:r>
                    </a:p>
                    <a:p>
                      <a:endParaRPr lang="fi-FI" sz="1400"/>
                    </a:p>
                    <a:p>
                      <a:r>
                        <a:rPr lang="fi-FI" sz="1400"/>
                        <a:t>Asumiseen liittyvä esim. vuokravelka on este vapaarahoitteisen vuokra-asunnon saamiselle. </a:t>
                      </a:r>
                    </a:p>
                    <a:p>
                      <a:endParaRPr lang="fi-FI" sz="14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fi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Hakijalla tulee olla vähintään 12 kuukauden oleskelulupa tai rekisteröintitodistus. </a:t>
                      </a:r>
                      <a:endParaRPr lang="fi-FI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Tarkoitettu tilapäiseen asunnontarpeeseen, kuten putkiremontin, työkomennuksen tai työharjoittelun vuoksi. </a:t>
                      </a:r>
                    </a:p>
                    <a:p>
                      <a:endParaRPr lang="fi-FI" sz="1400"/>
                    </a:p>
                    <a:p>
                      <a:r>
                        <a:rPr lang="fi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Hakijalla tulee olla valmiiksi tiedossa vakinainen asunto, johon palata lyhytaikaisen vuokrauksen jälkeen.</a:t>
                      </a:r>
                    </a:p>
                    <a:p>
                      <a:endParaRPr lang="fi-FI" sz="14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Hakijan tulee olla täysi-ikäinen tai h</a:t>
                      </a:r>
                      <a:r>
                        <a:rPr lang="fi-FI" sz="1400" b="0" i="0" u="none" strike="noStrike" kern="1200" noProof="0">
                          <a:solidFill>
                            <a:schemeClr val="dk1"/>
                          </a:solidFill>
                          <a:effectLst/>
                        </a:rPr>
                        <a:t>uoltajan omavelkainen takaus käy myös alaikäisillä, </a:t>
                      </a:r>
                      <a:r>
                        <a:rPr lang="fi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lisäksi hakijalla tulee olla oleskelulupa</a:t>
                      </a:r>
                    </a:p>
                    <a:p>
                      <a:pPr lvl="0">
                        <a:buNone/>
                      </a:pPr>
                      <a:endParaRPr lang="fi-FI" sz="1400" b="0" i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Hakijalla tulee olla säännölliset tulot ja luottotiedot kunnossa </a:t>
                      </a:r>
                    </a:p>
                    <a:p>
                      <a:pPr lvl="0">
                        <a:buNone/>
                      </a:pPr>
                      <a:r>
                        <a:rPr lang="fi-FI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(esim. eläke tai työttömyystuki katsotaan säännölliseksi tuloksi). </a:t>
                      </a:r>
                      <a:endParaRPr lang="fi-FI" sz="1400"/>
                    </a:p>
                    <a:p>
                      <a:endParaRPr lang="fi-FI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719561"/>
                  </a:ext>
                </a:extLst>
              </a:tr>
            </a:tbl>
          </a:graphicData>
        </a:graphic>
      </p:graphicFrame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2C14FA7-5EFA-5DE5-15B4-C6DC3AAB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149AD-9119-4BE5-AE3F-308C61E6BC67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784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AA1597-1D67-F92D-B33A-62BDAC082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7" y="149600"/>
            <a:ext cx="11234738" cy="787400"/>
          </a:xfrm>
        </p:spPr>
        <p:txBody>
          <a:bodyPr/>
          <a:lstStyle/>
          <a:p>
            <a:r>
              <a:rPr lang="fi-FI" sz="3600"/>
              <a:t>Yhdenvertaisuuden toteutuminen 1/2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A94BB0-F24A-F91C-F290-DACEDED6B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351"/>
            <a:ext cx="11234738" cy="4964612"/>
          </a:xfrm>
        </p:spPr>
        <p:txBody>
          <a:bodyPr/>
          <a:lstStyle/>
          <a:p>
            <a:r>
              <a:rPr lang="fi-FI" sz="1600">
                <a:solidFill>
                  <a:srgbClr val="000000"/>
                </a:solidFill>
              </a:rPr>
              <a:t>Mahdollistetaan asunnon haku kaikille lainmukaiset kriteerit täyttävälle hakijalle</a:t>
            </a:r>
          </a:p>
          <a:p>
            <a:pPr lvl="1"/>
            <a:r>
              <a:rPr lang="fi-FI" sz="1600">
                <a:solidFill>
                  <a:srgbClr val="000000"/>
                </a:solidFill>
              </a:rPr>
              <a:t>Hakijoita kohdellaan yhdenvertaisesti hakuprosessissa</a:t>
            </a:r>
            <a:endParaRPr lang="fi-FI" sz="1600">
              <a:solidFill>
                <a:srgbClr val="000000"/>
              </a:solidFill>
              <a:cs typeface="Arial"/>
            </a:endParaRPr>
          </a:p>
          <a:p>
            <a:pPr lvl="1"/>
            <a:r>
              <a:rPr lang="fi-FI" sz="1600">
                <a:solidFill>
                  <a:srgbClr val="000000"/>
                </a:solidFill>
              </a:rPr>
              <a:t>Asunnon saaminen edellyttää vähintään vuodeksi myönnettyä oleskelulupaa (opiskelijoiden kohdalla</a:t>
            </a:r>
            <a:br>
              <a:rPr lang="fi-FI" sz="1600">
                <a:cs typeface="Arial"/>
              </a:rPr>
            </a:br>
            <a:r>
              <a:rPr lang="fi-FI" sz="1600">
                <a:solidFill>
                  <a:srgbClr val="000000"/>
                </a:solidFill>
              </a:rPr>
              <a:t>voidaan tehdä poikkeuksia)</a:t>
            </a:r>
            <a:endParaRPr lang="fi-FI" sz="1600">
              <a:solidFill>
                <a:srgbClr val="000000"/>
              </a:solidFill>
              <a:cs typeface="Arial"/>
            </a:endParaRPr>
          </a:p>
          <a:p>
            <a:pPr lvl="1"/>
            <a:r>
              <a:rPr lang="fi-FI" sz="1600">
                <a:solidFill>
                  <a:srgbClr val="000000"/>
                </a:solidFill>
                <a:cs typeface="Arial"/>
              </a:rPr>
              <a:t>Alaikäisillä tulee olla </a:t>
            </a:r>
            <a:r>
              <a:rPr lang="fi-FI" sz="1600">
                <a:solidFill>
                  <a:schemeClr val="dk1"/>
                </a:solidFill>
                <a:cs typeface="Arial"/>
              </a:rPr>
              <a:t>huoltajan omavelkainen takaus</a:t>
            </a:r>
          </a:p>
          <a:p>
            <a:endParaRPr lang="fi-FI" sz="1600">
              <a:solidFill>
                <a:srgbClr val="000000"/>
              </a:solidFill>
            </a:endParaRPr>
          </a:p>
          <a:p>
            <a:r>
              <a:rPr lang="fi-FI" sz="1600">
                <a:solidFill>
                  <a:srgbClr val="000000"/>
                </a:solidFill>
              </a:rPr>
              <a:t>Asunnonhaku on mahdollistettu sähköisesti tai paperilla </a:t>
            </a:r>
            <a:endParaRPr lang="fi-FI" sz="1600">
              <a:solidFill>
                <a:srgbClr val="000000"/>
              </a:solidFill>
              <a:cs typeface="Arial"/>
            </a:endParaRPr>
          </a:p>
          <a:p>
            <a:pPr lvl="1"/>
            <a:r>
              <a:rPr lang="fi-FI" sz="1600">
                <a:solidFill>
                  <a:srgbClr val="000000"/>
                </a:solidFill>
              </a:rPr>
              <a:t>Apua saa monikanavaisesti, eri tarpeet huomioiden </a:t>
            </a:r>
            <a:endParaRPr lang="fi-FI" sz="1600">
              <a:solidFill>
                <a:srgbClr val="000000"/>
              </a:solidFill>
              <a:cs typeface="Arial"/>
            </a:endParaRPr>
          </a:p>
          <a:p>
            <a:pPr lvl="1"/>
            <a:r>
              <a:rPr lang="fi-FI" sz="1600" b="0" i="0" u="none" strike="noStrike" baseline="0">
                <a:solidFill>
                  <a:srgbClr val="000000"/>
                </a:solidFill>
              </a:rPr>
              <a:t>Kympissä on tunnistettu, että sähköistä puolesta asiointia tulee myös kehittää ja tämä on työlistalla </a:t>
            </a:r>
            <a:br>
              <a:rPr lang="fi-FI" sz="1600" b="0" i="0" u="none" strike="noStrike" baseline="0"/>
            </a:br>
            <a:r>
              <a:rPr lang="fi-FI" sz="1600" b="0" i="0" u="none" strike="noStrike" baseline="0">
                <a:solidFill>
                  <a:srgbClr val="000000"/>
                </a:solidFill>
              </a:rPr>
              <a:t>tulevaisuuden kehitystyössä.</a:t>
            </a:r>
            <a:r>
              <a:rPr lang="fi-FI" sz="1600">
                <a:solidFill>
                  <a:srgbClr val="000000"/>
                </a:solidFill>
              </a:rPr>
              <a:t> </a:t>
            </a:r>
            <a:endParaRPr lang="fi-FI" sz="1600" b="0" i="0" u="none" strike="noStrike" baseline="0">
              <a:solidFill>
                <a:srgbClr val="000000"/>
              </a:solidFill>
              <a:cs typeface="Arial"/>
            </a:endParaRPr>
          </a:p>
          <a:p>
            <a:pPr marL="457200" lvl="1" indent="0">
              <a:buNone/>
            </a:pPr>
            <a:endParaRPr lang="fi-FI" sz="1600" b="0" i="0" u="none" strike="noStrike" baseline="0">
              <a:solidFill>
                <a:srgbClr val="000000"/>
              </a:solidFill>
            </a:endParaRPr>
          </a:p>
          <a:p>
            <a:r>
              <a:rPr lang="fi-FI" sz="1600" b="0" i="0" u="none" strike="noStrike" baseline="0">
                <a:solidFill>
                  <a:srgbClr val="000000"/>
                </a:solidFill>
              </a:rPr>
              <a:t>Asunnonsaantiin vaikuttaa asunnontarpeen </a:t>
            </a:r>
            <a:r>
              <a:rPr lang="fi-FI" sz="1600">
                <a:solidFill>
                  <a:srgbClr val="000000"/>
                </a:solidFill>
              </a:rPr>
              <a:t>lisäksi hakijan määrittelemät kriteerit (esim. alueet, erityistarpeet ym.) </a:t>
            </a:r>
            <a:endParaRPr lang="fi-FI" sz="1600">
              <a:solidFill>
                <a:srgbClr val="000000"/>
              </a:solidFill>
              <a:cs typeface="Arial"/>
            </a:endParaRPr>
          </a:p>
          <a:p>
            <a:pPr lvl="1"/>
            <a:r>
              <a:rPr lang="fi-FI" sz="1600" b="0" i="0" u="none" strike="noStrike" baseline="0">
                <a:solidFill>
                  <a:srgbClr val="000000"/>
                </a:solidFill>
              </a:rPr>
              <a:t>Hakija voi kieltäytyä tarjotusta asunnosta. Asunnonvälitys ei sanktioi hakijoita kieltäytymisistä</a:t>
            </a:r>
            <a:r>
              <a:rPr lang="fi-FI" sz="1600">
                <a:solidFill>
                  <a:srgbClr val="000000"/>
                </a:solidFill>
              </a:rPr>
              <a:t> </a:t>
            </a:r>
            <a:br>
              <a:rPr lang="fi-FI" sz="1600"/>
            </a:br>
            <a:r>
              <a:rPr lang="fi-FI" sz="1600">
                <a:solidFill>
                  <a:srgbClr val="000000"/>
                </a:solidFill>
              </a:rPr>
              <a:t>(uusi hakemus tulee kuitenkin täyttää päivitetyillä kriteereillä)</a:t>
            </a:r>
            <a:endParaRPr lang="fi-FI" sz="160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fi-FI" sz="1600" b="0" i="0" u="none" strike="noStrike" baseline="0">
              <a:solidFill>
                <a:srgbClr val="000000"/>
              </a:solidFill>
            </a:endParaRPr>
          </a:p>
          <a:p>
            <a:r>
              <a:rPr lang="fi-FI" sz="1600">
                <a:solidFill>
                  <a:srgbClr val="000000"/>
                </a:solidFill>
              </a:rPr>
              <a:t>Asukasvalintakriteeristö uusittiin syksyllä 2023. Uudet luokittelut </a:t>
            </a:r>
            <a:r>
              <a:rPr lang="fi-FI" sz="1600" b="0" i="0" u="none" strike="noStrike" baseline="0">
                <a:solidFill>
                  <a:srgbClr val="000000"/>
                </a:solidFill>
              </a:rPr>
              <a:t>astuivat voimaan </a:t>
            </a:r>
            <a:r>
              <a:rPr lang="fi-FI" sz="1600">
                <a:solidFill>
                  <a:srgbClr val="000000"/>
                </a:solidFill>
              </a:rPr>
              <a:t>6</a:t>
            </a:r>
            <a:r>
              <a:rPr lang="fi-FI" sz="1600" b="0" i="0" u="none" strike="noStrike" baseline="0">
                <a:solidFill>
                  <a:srgbClr val="000000"/>
                </a:solidFill>
              </a:rPr>
              <a:t>.9.2023, </a:t>
            </a:r>
            <a:r>
              <a:rPr lang="fi-FI" sz="1600">
                <a:solidFill>
                  <a:srgbClr val="000000"/>
                </a:solidFill>
              </a:rPr>
              <a:t>niiden myötä korostuu erityisesti erittäin kiireellisessä asunnontarpeessa olevat hakijakunnat</a:t>
            </a:r>
            <a:endParaRPr lang="fi-FI" sz="1600">
              <a:solidFill>
                <a:srgbClr val="000000"/>
              </a:solidFill>
              <a:cs typeface="Arial"/>
            </a:endParaRPr>
          </a:p>
          <a:p>
            <a:pPr lvl="1"/>
            <a:r>
              <a:rPr lang="fi-FI" sz="1500" b="0" i="0" u="none" strike="noStrike" baseline="0">
                <a:solidFill>
                  <a:srgbClr val="000000"/>
                </a:solidFill>
              </a:rPr>
              <a:t>Muutoksella haluttiin parantaa erityisesti asunnottomien asemaa asunnonhakijoina</a:t>
            </a:r>
            <a:endParaRPr lang="fi-FI" sz="1500" b="0" i="0" u="none" strike="noStrike" baseline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fi-FI" sz="1600" b="0" i="0" u="none" strike="noStrike" baseline="0">
              <a:solidFill>
                <a:srgbClr val="000000"/>
              </a:solidFill>
            </a:endParaRPr>
          </a:p>
          <a:p>
            <a:endParaRPr lang="fi-FI" sz="2800"/>
          </a:p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90911EE-2C70-9A96-3936-3FB33056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149AD-9119-4BE5-AE3F-308C61E6BC67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30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D6C383-626B-898B-2337-C6CB169CE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Yhdenvertaisuuden toteutuminen 2/2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180643-F196-D48E-B4F8-03FA1B4F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200"/>
              <a:t>Asukasvalinnan yhdenvertaisuuden toteutuminen varmistetaan riittävällä koulutuksella ja selkeällä ohjeistuksella</a:t>
            </a:r>
          </a:p>
          <a:p>
            <a:pPr lvl="1"/>
            <a:r>
              <a:rPr lang="fi-FI" sz="2200"/>
              <a:t>Asuntohakemuksilla kysytään hakijoilta vain lain edellyttämiä asioita</a:t>
            </a:r>
          </a:p>
          <a:p>
            <a:pPr lvl="1"/>
            <a:r>
              <a:rPr lang="fi-FI" sz="2200"/>
              <a:t>Sisäinen hakemusten/valintojen tarkastelu, jatkuva kehittäminen, avoin keskustelu ja kriittinen reflektointi olennaiset tekijät tavoitteiden toteutumisessa!</a:t>
            </a:r>
          </a:p>
          <a:p>
            <a:pPr lvl="1"/>
            <a:r>
              <a:rPr lang="fi-FI" sz="2200"/>
              <a:t>Asukasvalintajärjestelmän monipuolinen raportointi avainasemassa</a:t>
            </a:r>
            <a:br>
              <a:rPr lang="fi-FI" sz="2200"/>
            </a:br>
            <a:endParaRPr lang="fi-FI" sz="2200"/>
          </a:p>
          <a:p>
            <a:r>
              <a:rPr lang="fi-FI" sz="2200"/>
              <a:t>Tavoitteiden toteutumista seurataan kuukausittain erinäisillä mittareilla (hakemusten jakauma, valintojen yksityiskohdat ym.)</a:t>
            </a:r>
          </a:p>
          <a:p>
            <a:pPr lvl="1"/>
            <a:r>
              <a:rPr lang="fi-FI" sz="2100"/>
              <a:t>Asunnottomuutta seurataan kuukausittain hakija- ja valintatasolla</a:t>
            </a:r>
          </a:p>
          <a:p>
            <a:pPr lvl="1"/>
            <a:r>
              <a:rPr lang="fi-FI" sz="2200"/>
              <a:t>Asukasvalinnoissa hyödynnetään myös tilastotietoa Helsingin eri alueiden väestörakenteesta</a:t>
            </a:r>
          </a:p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93182D5-CC60-8858-8B80-F4FDBBA84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D653D1-1C52-4F62-A5DA-FD0383C18AC0}" type="datetime1">
              <a:rPr lang="fi-FI" smtClean="0"/>
              <a:t>20.11.2023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E470C43-3515-0BEB-3C7B-E356A843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149AD-9119-4BE5-AE3F-308C61E6BC67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39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725A89-A564-6989-34A4-D09CA1E7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Arial Black"/>
              </a:rPr>
              <a:t>Asuntohakemusten jakauma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8B79B1-4107-BEF2-567E-9D5950AF9C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  <a:p>
            <a:pPr marL="0" indent="0">
              <a:buNone/>
            </a:pPr>
            <a:endParaRPr lang="fi-FI">
              <a:cs typeface="Arial" panose="020B0604020202020204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7D7569-5DF3-DCAD-70C5-BE1ECBDDC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D653D1-1C52-4F62-A5DA-FD0383C18AC0}" type="datetime1">
              <a:rPr lang="fi-FI" smtClean="0"/>
              <a:t>20.11.2023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C3201A8-601A-72D5-6AE5-FB89D463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149AD-9119-4BE5-AE3F-308C61E6BC67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pic>
        <p:nvPicPr>
          <p:cNvPr id="14" name="Sisällön paikkamerkki 13" descr="Kuva, joka sisältää kohteen teksti, kuvakaappaus, ympyrä, Fontti&#10;&#10;Kuvaus luotu automaattisesti">
            <a:extLst>
              <a:ext uri="{FF2B5EF4-FFF2-40B4-BE49-F238E27FC236}">
                <a16:creationId xmlns:a16="http://schemas.microsoft.com/office/drawing/2014/main" id="{9BEBBA37-7A7F-847B-FAE3-01782E4103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2745" y="1205638"/>
            <a:ext cx="4997130" cy="4971962"/>
          </a:xfrm>
        </p:spPr>
      </p:pic>
      <p:pic>
        <p:nvPicPr>
          <p:cNvPr id="15" name="Kuva 14" descr="Kuva, joka sisältää kohteen teksti, kuvakaappaus, ympyrä, Fontti&#10;&#10;Kuvaus luotu automaattisesti">
            <a:extLst>
              <a:ext uri="{FF2B5EF4-FFF2-40B4-BE49-F238E27FC236}">
                <a16:creationId xmlns:a16="http://schemas.microsoft.com/office/drawing/2014/main" id="{7A299E65-C111-E158-12BF-37D474B7D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537" y="1193455"/>
            <a:ext cx="4977007" cy="497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9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5A2B20-FC57-21A8-4FDD-1D6F9A9D7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9" y="215155"/>
            <a:ext cx="11234738" cy="578802"/>
          </a:xfrm>
        </p:spPr>
        <p:txBody>
          <a:bodyPr/>
          <a:lstStyle/>
          <a:p>
            <a:r>
              <a:rPr lang="fi-FI" sz="3600"/>
              <a:t>Hakemusten kiireellisyysluokitukset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1E9623A-EB2F-7DAA-8938-0EC9E9B46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804888"/>
              </p:ext>
            </p:extLst>
          </p:nvPr>
        </p:nvGraphicFramePr>
        <p:xfrm>
          <a:off x="439739" y="685800"/>
          <a:ext cx="10383771" cy="5852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71246">
                  <a:extLst>
                    <a:ext uri="{9D8B030D-6E8A-4147-A177-3AD203B41FA5}">
                      <a16:colId xmlns:a16="http://schemas.microsoft.com/office/drawing/2014/main" val="3160636350"/>
                    </a:ext>
                  </a:extLst>
                </a:gridCol>
                <a:gridCol w="3451268">
                  <a:extLst>
                    <a:ext uri="{9D8B030D-6E8A-4147-A177-3AD203B41FA5}">
                      <a16:colId xmlns:a16="http://schemas.microsoft.com/office/drawing/2014/main" val="1598716589"/>
                    </a:ext>
                  </a:extLst>
                </a:gridCol>
                <a:gridCol w="3461257">
                  <a:extLst>
                    <a:ext uri="{9D8B030D-6E8A-4147-A177-3AD203B41FA5}">
                      <a16:colId xmlns:a16="http://schemas.microsoft.com/office/drawing/2014/main" val="2043312783"/>
                    </a:ext>
                  </a:extLst>
                </a:gridCol>
              </a:tblGrid>
              <a:tr h="785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Luokka 1 = erittäin kiireellinen asunnontarve</a:t>
                      </a:r>
                    </a:p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Luokka 2 = kiireellinen asunnontarve</a:t>
                      </a:r>
                    </a:p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/>
                        <a:t>Luokka 3 = asunnon tarpeessa</a:t>
                      </a:r>
                    </a:p>
                    <a:p>
                      <a:endParaRPr lang="fi-FI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956939"/>
                  </a:ext>
                </a:extLst>
              </a:tr>
              <a:tr h="577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 on asunnoton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Hakijalla on tuloihin nähden kohtuuttomat asumiskustannukset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Kaikki hakijat, jotka eivät kuuluu kiireellisyysluokkiin 1 tai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579915"/>
                  </a:ext>
                </a:extLst>
              </a:tr>
              <a:tr h="61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Hakijalla on uhka joutua asunnottomaksi ilman omaa syytään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Hakijalla on määräaikainen vuokrasopimus, jota ei ole mahdollista jatkaa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Esim. alivuokralaiset, soluasunnoissa asuvat, asumismukavuuden parantamista haluavat, paikkakunnalle muuttavat (pl. töiden perässä tulevat)</a:t>
                      </a:r>
                    </a:p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062004"/>
                  </a:ext>
                </a:extLst>
              </a:tr>
              <a:tr h="785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Hakijalla on välttämätön ja pysyvä esteettömän asunnon tarve ja nykyinen asunto ei ole esteetön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 on yli 18 vuotias ja asuu vanhempiensa luona Helsingissä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482395"/>
                  </a:ext>
                </a:extLst>
              </a:tr>
              <a:tr h="436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 asuu erittäin ahtaasti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 asuu ahtaasti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3249"/>
                  </a:ext>
                </a:extLst>
              </a:tr>
              <a:tr h="61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Hakija on muuttamassa Helsinkiin, jossa hänellä on työpaikka, mutta ei asuntoa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Hekan asunnonvaihtajat, jotka asuvat tarpeeseensa nähden liian suuressa asunnossa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94255"/>
                  </a:ext>
                </a:extLst>
              </a:tr>
              <a:tr h="785143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Oma tai perheenjäsenen pysyvä sairaus tai vamma edellyttää terveellisempää tai sopivampaa asuntoa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427361"/>
                  </a:ext>
                </a:extLst>
              </a:tr>
              <a:tr h="610667"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/>
                        <a:t>Avioparin tai avoparin erilleen muuttamisen esteenä on asunnon puuttuminen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32809"/>
                  </a:ext>
                </a:extLst>
              </a:tr>
            </a:tbl>
          </a:graphicData>
        </a:graphic>
      </p:graphicFrame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364FB48-2BC0-C18A-9385-74CEA4853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149AD-9119-4BE5-AE3F-308C61E6BC67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722528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43834-84E8-1541-A3A8-3233C81DED4A}" vid="{D2FC8669-76C9-844E-B99F-8ECF6C4668E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570</Words>
  <Application>Microsoft Office PowerPoint</Application>
  <PresentationFormat>Laajakuva</PresentationFormat>
  <Paragraphs>84</Paragraphs>
  <Slides>6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HKI-perus</vt:lpstr>
      <vt:lpstr>Asukasvalinta osana yhdenvertaista asumista</vt:lpstr>
      <vt:lpstr>Vuokra-asuminen Helsingin kaupungin vuokra-asunnoissa</vt:lpstr>
      <vt:lpstr>Yhdenvertaisuuden toteutuminen 1/2</vt:lpstr>
      <vt:lpstr>Yhdenvertaisuuden toteutuminen 2/2</vt:lpstr>
      <vt:lpstr>Asuntohakemusten jakauma</vt:lpstr>
      <vt:lpstr>Hakemusten kiireellisyysluokitukset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Tiketöinti ja kehittäminen</dc:title>
  <dc:creator>Rask Tuulikki</dc:creator>
  <cp:lastModifiedBy>Rask Tuulikki</cp:lastModifiedBy>
  <cp:revision>4</cp:revision>
  <dcterms:created xsi:type="dcterms:W3CDTF">2023-04-04T06:01:09Z</dcterms:created>
  <dcterms:modified xsi:type="dcterms:W3CDTF">2023-11-20T07:58:59Z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2023-04-04T06:01:09Z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5267051e-f590-4cd4-b93e-03116da67ac8</vt:lpwstr>
  </property>
  <property fmtid="{D5CDD505-2E9C-101B-9397-08002B2CF9AE}" pid="8" name="MSIP_Label_f35e945f-875f-47b7-87fa-10b3524d17f5_ContentBits">
    <vt:lpwstr>0</vt:lpwstr>
  </property>
</Properties>
</file>