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9"/>
  </p:notesMasterIdLst>
  <p:handoutMasterIdLst>
    <p:handoutMasterId r:id="rId20"/>
  </p:handoutMasterIdLst>
  <p:sldIdLst>
    <p:sldId id="549" r:id="rId5"/>
    <p:sldId id="643" r:id="rId6"/>
    <p:sldId id="526" r:id="rId7"/>
    <p:sldId id="552" r:id="rId8"/>
    <p:sldId id="692" r:id="rId9"/>
    <p:sldId id="258" r:id="rId10"/>
    <p:sldId id="686" r:id="rId11"/>
    <p:sldId id="557" r:id="rId12"/>
    <p:sldId id="560" r:id="rId13"/>
    <p:sldId id="687" r:id="rId14"/>
    <p:sldId id="688" r:id="rId15"/>
    <p:sldId id="693" r:id="rId16"/>
    <p:sldId id="689" r:id="rId17"/>
    <p:sldId id="537" r:id="rId18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80CC9D-790F-9249-9E05-60331129C731}">
          <p14:sldIdLst>
            <p14:sldId id="549"/>
            <p14:sldId id="643"/>
            <p14:sldId id="526"/>
            <p14:sldId id="552"/>
            <p14:sldId id="692"/>
            <p14:sldId id="258"/>
            <p14:sldId id="686"/>
            <p14:sldId id="557"/>
            <p14:sldId id="560"/>
            <p14:sldId id="687"/>
            <p14:sldId id="688"/>
            <p14:sldId id="693"/>
            <p14:sldId id="689"/>
            <p14:sldId id="537"/>
          </p14:sldIdLst>
        </p14:section>
        <p14:section name="Untitled Section" id="{85159899-5746-0441-8E01-7B8CD59D52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18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70ACBF-E846-4D7F-B1D5-15FA3322D69B}" v="9" dt="2023-10-09T13:37:08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9618" autoAdjust="0"/>
  </p:normalViewPr>
  <p:slideViewPr>
    <p:cSldViewPr showGuides="1">
      <p:cViewPr varScale="1">
        <p:scale>
          <a:sx n="114" d="100"/>
          <a:sy n="114" d="100"/>
        </p:scale>
        <p:origin x="19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5A04B099-89EE-AA4C-90C1-6A57326D3F3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AD70E24D-DDD2-8242-9D1F-2321A6B5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FA9944F6-3D53-8D4B-9345-DB393C0F4E61}" type="datetimeFigureOut">
              <a:rPr lang="fi-FI" smtClean="0"/>
              <a:pPr/>
              <a:t>11.10.2023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8" cy="496491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C72E5CAB-7655-3B4C-9D15-6BDB8D6C8D8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8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923371" y="2022928"/>
            <a:ext cx="5514975" cy="2363788"/>
          </a:xfrm>
          <a:custGeom>
            <a:avLst/>
            <a:gdLst>
              <a:gd name="T0" fmla="*/ 69 w 3474"/>
              <a:gd name="T1" fmla="*/ 1453 h 1489"/>
              <a:gd name="T2" fmla="*/ 7 w 3474"/>
              <a:gd name="T3" fmla="*/ 1384 h 1489"/>
              <a:gd name="T4" fmla="*/ 0 w 3474"/>
              <a:gd name="T5" fmla="*/ 380 h 1489"/>
              <a:gd name="T6" fmla="*/ 940 w 3474"/>
              <a:gd name="T7" fmla="*/ 380 h 1489"/>
              <a:gd name="T8" fmla="*/ 1057 w 3474"/>
              <a:gd name="T9" fmla="*/ 428 h 1489"/>
              <a:gd name="T10" fmla="*/ 1082 w 3474"/>
              <a:gd name="T11" fmla="*/ 541 h 1489"/>
              <a:gd name="T12" fmla="*/ 1031 w 3474"/>
              <a:gd name="T13" fmla="*/ 622 h 1489"/>
              <a:gd name="T14" fmla="*/ 516 w 3474"/>
              <a:gd name="T15" fmla="*/ 1138 h 1489"/>
              <a:gd name="T16" fmla="*/ 240 w 3474"/>
              <a:gd name="T17" fmla="*/ 1413 h 1489"/>
              <a:gd name="T18" fmla="*/ 149 w 3474"/>
              <a:gd name="T19" fmla="*/ 1464 h 1489"/>
              <a:gd name="T20" fmla="*/ 954 w 3474"/>
              <a:gd name="T21" fmla="*/ 1282 h 1489"/>
              <a:gd name="T22" fmla="*/ 737 w 3474"/>
              <a:gd name="T23" fmla="*/ 1459 h 1489"/>
              <a:gd name="T24" fmla="*/ 660 w 3474"/>
              <a:gd name="T25" fmla="*/ 1365 h 1489"/>
              <a:gd name="T26" fmla="*/ 681 w 3474"/>
              <a:gd name="T27" fmla="*/ 1265 h 1489"/>
              <a:gd name="T28" fmla="*/ 739 w 3474"/>
              <a:gd name="T29" fmla="*/ 1199 h 1489"/>
              <a:gd name="T30" fmla="*/ 1226 w 3474"/>
              <a:gd name="T31" fmla="*/ 712 h 1489"/>
              <a:gd name="T32" fmla="*/ 1505 w 3474"/>
              <a:gd name="T33" fmla="*/ 435 h 1489"/>
              <a:gd name="T34" fmla="*/ 1595 w 3474"/>
              <a:gd name="T35" fmla="*/ 384 h 1489"/>
              <a:gd name="T36" fmla="*/ 1653 w 3474"/>
              <a:gd name="T37" fmla="*/ 387 h 1489"/>
              <a:gd name="T38" fmla="*/ 1716 w 3474"/>
              <a:gd name="T39" fmla="*/ 430 h 1489"/>
              <a:gd name="T40" fmla="*/ 1745 w 3474"/>
              <a:gd name="T41" fmla="*/ 528 h 1489"/>
              <a:gd name="T42" fmla="*/ 2180 w 3474"/>
              <a:gd name="T43" fmla="*/ 119 h 1489"/>
              <a:gd name="T44" fmla="*/ 2810 w 3474"/>
              <a:gd name="T45" fmla="*/ 595 h 1489"/>
              <a:gd name="T46" fmla="*/ 2651 w 3474"/>
              <a:gd name="T47" fmla="*/ 704 h 1489"/>
              <a:gd name="T48" fmla="*/ 2576 w 3474"/>
              <a:gd name="T49" fmla="*/ 888 h 1489"/>
              <a:gd name="T50" fmla="*/ 2614 w 3474"/>
              <a:gd name="T51" fmla="*/ 1090 h 1489"/>
              <a:gd name="T52" fmla="*/ 2751 w 3474"/>
              <a:gd name="T53" fmla="*/ 1228 h 1489"/>
              <a:gd name="T54" fmla="*/ 2946 w 3474"/>
              <a:gd name="T55" fmla="*/ 1269 h 1489"/>
              <a:gd name="T56" fmla="*/ 3127 w 3474"/>
              <a:gd name="T57" fmla="*/ 1192 h 1489"/>
              <a:gd name="T58" fmla="*/ 3234 w 3474"/>
              <a:gd name="T59" fmla="*/ 1029 h 1489"/>
              <a:gd name="T60" fmla="*/ 3234 w 3474"/>
              <a:gd name="T61" fmla="*/ 821 h 1489"/>
              <a:gd name="T62" fmla="*/ 3127 w 3474"/>
              <a:gd name="T63" fmla="*/ 658 h 1489"/>
              <a:gd name="T64" fmla="*/ 2946 w 3474"/>
              <a:gd name="T65" fmla="*/ 581 h 1489"/>
              <a:gd name="T66" fmla="*/ 2799 w 3474"/>
              <a:gd name="T67" fmla="*/ 1478 h 1489"/>
              <a:gd name="T68" fmla="*/ 2643 w 3474"/>
              <a:gd name="T69" fmla="*/ 1420 h 1489"/>
              <a:gd name="T70" fmla="*/ 2515 w 3474"/>
              <a:gd name="T71" fmla="*/ 1322 h 1489"/>
              <a:gd name="T72" fmla="*/ 2417 w 3474"/>
              <a:gd name="T73" fmla="*/ 1194 h 1489"/>
              <a:gd name="T74" fmla="*/ 2359 w 3474"/>
              <a:gd name="T75" fmla="*/ 1038 h 1489"/>
              <a:gd name="T76" fmla="*/ 2351 w 3474"/>
              <a:gd name="T77" fmla="*/ 867 h 1489"/>
              <a:gd name="T78" fmla="*/ 2394 w 3474"/>
              <a:gd name="T79" fmla="*/ 706 h 1489"/>
              <a:gd name="T80" fmla="*/ 2478 w 3474"/>
              <a:gd name="T81" fmla="*/ 566 h 1489"/>
              <a:gd name="T82" fmla="*/ 2597 w 3474"/>
              <a:gd name="T83" fmla="*/ 458 h 1489"/>
              <a:gd name="T84" fmla="*/ 2745 w 3474"/>
              <a:gd name="T85" fmla="*/ 387 h 1489"/>
              <a:gd name="T86" fmla="*/ 2912 w 3474"/>
              <a:gd name="T87" fmla="*/ 361 h 1489"/>
              <a:gd name="T88" fmla="*/ 3079 w 3474"/>
              <a:gd name="T89" fmla="*/ 387 h 1489"/>
              <a:gd name="T90" fmla="*/ 3227 w 3474"/>
              <a:gd name="T91" fmla="*/ 458 h 1489"/>
              <a:gd name="T92" fmla="*/ 3346 w 3474"/>
              <a:gd name="T93" fmla="*/ 566 h 1489"/>
              <a:gd name="T94" fmla="*/ 3430 w 3474"/>
              <a:gd name="T95" fmla="*/ 706 h 1489"/>
              <a:gd name="T96" fmla="*/ 3472 w 3474"/>
              <a:gd name="T97" fmla="*/ 867 h 1489"/>
              <a:gd name="T98" fmla="*/ 3463 w 3474"/>
              <a:gd name="T99" fmla="*/ 1038 h 1489"/>
              <a:gd name="T100" fmla="*/ 3407 w 3474"/>
              <a:gd name="T101" fmla="*/ 1194 h 1489"/>
              <a:gd name="T102" fmla="*/ 3309 w 3474"/>
              <a:gd name="T103" fmla="*/ 1322 h 1489"/>
              <a:gd name="T104" fmla="*/ 3181 w 3474"/>
              <a:gd name="T105" fmla="*/ 1420 h 1489"/>
              <a:gd name="T106" fmla="*/ 3025 w 3474"/>
              <a:gd name="T107" fmla="*/ 1478 h 1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74" h="1489">
                <a:moveTo>
                  <a:pt x="126" y="1466"/>
                </a:moveTo>
                <a:lnTo>
                  <a:pt x="115" y="1466"/>
                </a:lnTo>
                <a:lnTo>
                  <a:pt x="101" y="1464"/>
                </a:lnTo>
                <a:lnTo>
                  <a:pt x="90" y="1461"/>
                </a:lnTo>
                <a:lnTo>
                  <a:pt x="80" y="1457"/>
                </a:lnTo>
                <a:lnTo>
                  <a:pt x="69" y="1453"/>
                </a:lnTo>
                <a:lnTo>
                  <a:pt x="59" y="1447"/>
                </a:lnTo>
                <a:lnTo>
                  <a:pt x="51" y="1441"/>
                </a:lnTo>
                <a:lnTo>
                  <a:pt x="42" y="1434"/>
                </a:lnTo>
                <a:lnTo>
                  <a:pt x="28" y="1418"/>
                </a:lnTo>
                <a:lnTo>
                  <a:pt x="17" y="1401"/>
                </a:lnTo>
                <a:lnTo>
                  <a:pt x="7" y="1384"/>
                </a:lnTo>
                <a:lnTo>
                  <a:pt x="2" y="1365"/>
                </a:lnTo>
                <a:lnTo>
                  <a:pt x="0" y="1351"/>
                </a:lnTo>
                <a:lnTo>
                  <a:pt x="0" y="1338"/>
                </a:lnTo>
                <a:lnTo>
                  <a:pt x="0" y="1322"/>
                </a:lnTo>
                <a:lnTo>
                  <a:pt x="0" y="1305"/>
                </a:lnTo>
                <a:lnTo>
                  <a:pt x="0" y="380"/>
                </a:lnTo>
                <a:lnTo>
                  <a:pt x="218" y="380"/>
                </a:lnTo>
                <a:lnTo>
                  <a:pt x="218" y="1140"/>
                </a:lnTo>
                <a:lnTo>
                  <a:pt x="789" y="566"/>
                </a:lnTo>
                <a:lnTo>
                  <a:pt x="397" y="566"/>
                </a:lnTo>
                <a:lnTo>
                  <a:pt x="503" y="380"/>
                </a:lnTo>
                <a:lnTo>
                  <a:pt x="940" y="380"/>
                </a:lnTo>
                <a:lnTo>
                  <a:pt x="967" y="380"/>
                </a:lnTo>
                <a:lnTo>
                  <a:pt x="986" y="384"/>
                </a:lnTo>
                <a:lnTo>
                  <a:pt x="1007" y="389"/>
                </a:lnTo>
                <a:lnTo>
                  <a:pt x="1027" y="399"/>
                </a:lnTo>
                <a:lnTo>
                  <a:pt x="1042" y="412"/>
                </a:lnTo>
                <a:lnTo>
                  <a:pt x="1057" y="428"/>
                </a:lnTo>
                <a:lnTo>
                  <a:pt x="1069" y="445"/>
                </a:lnTo>
                <a:lnTo>
                  <a:pt x="1079" y="464"/>
                </a:lnTo>
                <a:lnTo>
                  <a:pt x="1084" y="485"/>
                </a:lnTo>
                <a:lnTo>
                  <a:pt x="1086" y="506"/>
                </a:lnTo>
                <a:lnTo>
                  <a:pt x="1086" y="524"/>
                </a:lnTo>
                <a:lnTo>
                  <a:pt x="1082" y="541"/>
                </a:lnTo>
                <a:lnTo>
                  <a:pt x="1077" y="554"/>
                </a:lnTo>
                <a:lnTo>
                  <a:pt x="1071" y="570"/>
                </a:lnTo>
                <a:lnTo>
                  <a:pt x="1063" y="583"/>
                </a:lnTo>
                <a:lnTo>
                  <a:pt x="1054" y="595"/>
                </a:lnTo>
                <a:lnTo>
                  <a:pt x="1042" y="608"/>
                </a:lnTo>
                <a:lnTo>
                  <a:pt x="1031" y="622"/>
                </a:lnTo>
                <a:lnTo>
                  <a:pt x="1006" y="647"/>
                </a:lnTo>
                <a:lnTo>
                  <a:pt x="975" y="679"/>
                </a:lnTo>
                <a:lnTo>
                  <a:pt x="892" y="760"/>
                </a:lnTo>
                <a:lnTo>
                  <a:pt x="779" y="875"/>
                </a:lnTo>
                <a:lnTo>
                  <a:pt x="647" y="1006"/>
                </a:lnTo>
                <a:lnTo>
                  <a:pt x="516" y="1138"/>
                </a:lnTo>
                <a:lnTo>
                  <a:pt x="401" y="1253"/>
                </a:lnTo>
                <a:lnTo>
                  <a:pt x="318" y="1336"/>
                </a:lnTo>
                <a:lnTo>
                  <a:pt x="286" y="1368"/>
                </a:lnTo>
                <a:lnTo>
                  <a:pt x="274" y="1380"/>
                </a:lnTo>
                <a:lnTo>
                  <a:pt x="257" y="1395"/>
                </a:lnTo>
                <a:lnTo>
                  <a:pt x="240" y="1413"/>
                </a:lnTo>
                <a:lnTo>
                  <a:pt x="226" y="1424"/>
                </a:lnTo>
                <a:lnTo>
                  <a:pt x="205" y="1439"/>
                </a:lnTo>
                <a:lnTo>
                  <a:pt x="186" y="1453"/>
                </a:lnTo>
                <a:lnTo>
                  <a:pt x="174" y="1459"/>
                </a:lnTo>
                <a:lnTo>
                  <a:pt x="161" y="1462"/>
                </a:lnTo>
                <a:lnTo>
                  <a:pt x="149" y="1464"/>
                </a:lnTo>
                <a:lnTo>
                  <a:pt x="134" y="1466"/>
                </a:lnTo>
                <a:lnTo>
                  <a:pt x="130" y="1466"/>
                </a:lnTo>
                <a:lnTo>
                  <a:pt x="126" y="1466"/>
                </a:lnTo>
                <a:close/>
                <a:moveTo>
                  <a:pt x="1524" y="1468"/>
                </a:moveTo>
                <a:lnTo>
                  <a:pt x="1524" y="708"/>
                </a:lnTo>
                <a:lnTo>
                  <a:pt x="954" y="1282"/>
                </a:lnTo>
                <a:lnTo>
                  <a:pt x="1347" y="1282"/>
                </a:lnTo>
                <a:lnTo>
                  <a:pt x="1242" y="1468"/>
                </a:lnTo>
                <a:lnTo>
                  <a:pt x="804" y="1468"/>
                </a:lnTo>
                <a:lnTo>
                  <a:pt x="777" y="1468"/>
                </a:lnTo>
                <a:lnTo>
                  <a:pt x="758" y="1464"/>
                </a:lnTo>
                <a:lnTo>
                  <a:pt x="737" y="1459"/>
                </a:lnTo>
                <a:lnTo>
                  <a:pt x="718" y="1449"/>
                </a:lnTo>
                <a:lnTo>
                  <a:pt x="700" y="1436"/>
                </a:lnTo>
                <a:lnTo>
                  <a:pt x="687" y="1420"/>
                </a:lnTo>
                <a:lnTo>
                  <a:pt x="673" y="1403"/>
                </a:lnTo>
                <a:lnTo>
                  <a:pt x="666" y="1384"/>
                </a:lnTo>
                <a:lnTo>
                  <a:pt x="660" y="1365"/>
                </a:lnTo>
                <a:lnTo>
                  <a:pt x="658" y="1342"/>
                </a:lnTo>
                <a:lnTo>
                  <a:pt x="658" y="1324"/>
                </a:lnTo>
                <a:lnTo>
                  <a:pt x="662" y="1307"/>
                </a:lnTo>
                <a:lnTo>
                  <a:pt x="666" y="1294"/>
                </a:lnTo>
                <a:lnTo>
                  <a:pt x="673" y="1278"/>
                </a:lnTo>
                <a:lnTo>
                  <a:pt x="681" y="1265"/>
                </a:lnTo>
                <a:lnTo>
                  <a:pt x="691" y="1253"/>
                </a:lnTo>
                <a:lnTo>
                  <a:pt x="700" y="1240"/>
                </a:lnTo>
                <a:lnTo>
                  <a:pt x="714" y="1226"/>
                </a:lnTo>
                <a:lnTo>
                  <a:pt x="737" y="1201"/>
                </a:lnTo>
                <a:lnTo>
                  <a:pt x="737" y="1201"/>
                </a:lnTo>
                <a:lnTo>
                  <a:pt x="739" y="1199"/>
                </a:lnTo>
                <a:lnTo>
                  <a:pt x="739" y="1199"/>
                </a:lnTo>
                <a:lnTo>
                  <a:pt x="769" y="1169"/>
                </a:lnTo>
                <a:lnTo>
                  <a:pt x="850" y="1088"/>
                </a:lnTo>
                <a:lnTo>
                  <a:pt x="963" y="975"/>
                </a:lnTo>
                <a:lnTo>
                  <a:pt x="1096" y="842"/>
                </a:lnTo>
                <a:lnTo>
                  <a:pt x="1226" y="712"/>
                </a:lnTo>
                <a:lnTo>
                  <a:pt x="1342" y="597"/>
                </a:lnTo>
                <a:lnTo>
                  <a:pt x="1424" y="514"/>
                </a:lnTo>
                <a:lnTo>
                  <a:pt x="1459" y="480"/>
                </a:lnTo>
                <a:lnTo>
                  <a:pt x="1470" y="468"/>
                </a:lnTo>
                <a:lnTo>
                  <a:pt x="1486" y="453"/>
                </a:lnTo>
                <a:lnTo>
                  <a:pt x="1505" y="435"/>
                </a:lnTo>
                <a:lnTo>
                  <a:pt x="1518" y="424"/>
                </a:lnTo>
                <a:lnTo>
                  <a:pt x="1537" y="409"/>
                </a:lnTo>
                <a:lnTo>
                  <a:pt x="1558" y="395"/>
                </a:lnTo>
                <a:lnTo>
                  <a:pt x="1570" y="389"/>
                </a:lnTo>
                <a:lnTo>
                  <a:pt x="1581" y="385"/>
                </a:lnTo>
                <a:lnTo>
                  <a:pt x="1595" y="384"/>
                </a:lnTo>
                <a:lnTo>
                  <a:pt x="1610" y="382"/>
                </a:lnTo>
                <a:lnTo>
                  <a:pt x="1614" y="382"/>
                </a:lnTo>
                <a:lnTo>
                  <a:pt x="1618" y="382"/>
                </a:lnTo>
                <a:lnTo>
                  <a:pt x="1629" y="382"/>
                </a:lnTo>
                <a:lnTo>
                  <a:pt x="1641" y="384"/>
                </a:lnTo>
                <a:lnTo>
                  <a:pt x="1653" y="387"/>
                </a:lnTo>
                <a:lnTo>
                  <a:pt x="1664" y="391"/>
                </a:lnTo>
                <a:lnTo>
                  <a:pt x="1674" y="395"/>
                </a:lnTo>
                <a:lnTo>
                  <a:pt x="1683" y="401"/>
                </a:lnTo>
                <a:lnTo>
                  <a:pt x="1693" y="407"/>
                </a:lnTo>
                <a:lnTo>
                  <a:pt x="1702" y="414"/>
                </a:lnTo>
                <a:lnTo>
                  <a:pt x="1716" y="430"/>
                </a:lnTo>
                <a:lnTo>
                  <a:pt x="1727" y="447"/>
                </a:lnTo>
                <a:lnTo>
                  <a:pt x="1737" y="466"/>
                </a:lnTo>
                <a:lnTo>
                  <a:pt x="1741" y="483"/>
                </a:lnTo>
                <a:lnTo>
                  <a:pt x="1743" y="497"/>
                </a:lnTo>
                <a:lnTo>
                  <a:pt x="1745" y="510"/>
                </a:lnTo>
                <a:lnTo>
                  <a:pt x="1745" y="528"/>
                </a:lnTo>
                <a:lnTo>
                  <a:pt x="1745" y="547"/>
                </a:lnTo>
                <a:lnTo>
                  <a:pt x="1745" y="1468"/>
                </a:lnTo>
                <a:lnTo>
                  <a:pt x="1524" y="1468"/>
                </a:lnTo>
                <a:close/>
                <a:moveTo>
                  <a:pt x="1948" y="1468"/>
                </a:moveTo>
                <a:lnTo>
                  <a:pt x="1946" y="0"/>
                </a:lnTo>
                <a:lnTo>
                  <a:pt x="2180" y="119"/>
                </a:lnTo>
                <a:lnTo>
                  <a:pt x="2180" y="1468"/>
                </a:lnTo>
                <a:lnTo>
                  <a:pt x="1948" y="1468"/>
                </a:lnTo>
                <a:close/>
                <a:moveTo>
                  <a:pt x="2912" y="579"/>
                </a:moveTo>
                <a:lnTo>
                  <a:pt x="2877" y="581"/>
                </a:lnTo>
                <a:lnTo>
                  <a:pt x="2843" y="587"/>
                </a:lnTo>
                <a:lnTo>
                  <a:pt x="2810" y="595"/>
                </a:lnTo>
                <a:lnTo>
                  <a:pt x="2779" y="606"/>
                </a:lnTo>
                <a:lnTo>
                  <a:pt x="2751" y="622"/>
                </a:lnTo>
                <a:lnTo>
                  <a:pt x="2722" y="639"/>
                </a:lnTo>
                <a:lnTo>
                  <a:pt x="2697" y="658"/>
                </a:lnTo>
                <a:lnTo>
                  <a:pt x="2672" y="679"/>
                </a:lnTo>
                <a:lnTo>
                  <a:pt x="2651" y="704"/>
                </a:lnTo>
                <a:lnTo>
                  <a:pt x="2632" y="731"/>
                </a:lnTo>
                <a:lnTo>
                  <a:pt x="2614" y="760"/>
                </a:lnTo>
                <a:lnTo>
                  <a:pt x="2601" y="789"/>
                </a:lnTo>
                <a:lnTo>
                  <a:pt x="2589" y="821"/>
                </a:lnTo>
                <a:lnTo>
                  <a:pt x="2582" y="854"/>
                </a:lnTo>
                <a:lnTo>
                  <a:pt x="2576" y="888"/>
                </a:lnTo>
                <a:lnTo>
                  <a:pt x="2574" y="925"/>
                </a:lnTo>
                <a:lnTo>
                  <a:pt x="2576" y="961"/>
                </a:lnTo>
                <a:lnTo>
                  <a:pt x="2582" y="996"/>
                </a:lnTo>
                <a:lnTo>
                  <a:pt x="2589" y="1029"/>
                </a:lnTo>
                <a:lnTo>
                  <a:pt x="2601" y="1059"/>
                </a:lnTo>
                <a:lnTo>
                  <a:pt x="2614" y="1090"/>
                </a:lnTo>
                <a:lnTo>
                  <a:pt x="2632" y="1119"/>
                </a:lnTo>
                <a:lnTo>
                  <a:pt x="2651" y="1146"/>
                </a:lnTo>
                <a:lnTo>
                  <a:pt x="2672" y="1169"/>
                </a:lnTo>
                <a:lnTo>
                  <a:pt x="2697" y="1192"/>
                </a:lnTo>
                <a:lnTo>
                  <a:pt x="2722" y="1211"/>
                </a:lnTo>
                <a:lnTo>
                  <a:pt x="2751" y="1228"/>
                </a:lnTo>
                <a:lnTo>
                  <a:pt x="2779" y="1244"/>
                </a:lnTo>
                <a:lnTo>
                  <a:pt x="2810" y="1255"/>
                </a:lnTo>
                <a:lnTo>
                  <a:pt x="2843" y="1263"/>
                </a:lnTo>
                <a:lnTo>
                  <a:pt x="2877" y="1269"/>
                </a:lnTo>
                <a:lnTo>
                  <a:pt x="2912" y="1269"/>
                </a:lnTo>
                <a:lnTo>
                  <a:pt x="2946" y="1269"/>
                </a:lnTo>
                <a:lnTo>
                  <a:pt x="2981" y="1263"/>
                </a:lnTo>
                <a:lnTo>
                  <a:pt x="3014" y="1255"/>
                </a:lnTo>
                <a:lnTo>
                  <a:pt x="3044" y="1244"/>
                </a:lnTo>
                <a:lnTo>
                  <a:pt x="3073" y="1228"/>
                </a:lnTo>
                <a:lnTo>
                  <a:pt x="3102" y="1211"/>
                </a:lnTo>
                <a:lnTo>
                  <a:pt x="3127" y="1192"/>
                </a:lnTo>
                <a:lnTo>
                  <a:pt x="3152" y="1169"/>
                </a:lnTo>
                <a:lnTo>
                  <a:pt x="3173" y="1146"/>
                </a:lnTo>
                <a:lnTo>
                  <a:pt x="3192" y="1119"/>
                </a:lnTo>
                <a:lnTo>
                  <a:pt x="3209" y="1090"/>
                </a:lnTo>
                <a:lnTo>
                  <a:pt x="3223" y="1059"/>
                </a:lnTo>
                <a:lnTo>
                  <a:pt x="3234" y="1029"/>
                </a:lnTo>
                <a:lnTo>
                  <a:pt x="3242" y="996"/>
                </a:lnTo>
                <a:lnTo>
                  <a:pt x="3248" y="961"/>
                </a:lnTo>
                <a:lnTo>
                  <a:pt x="3248" y="925"/>
                </a:lnTo>
                <a:lnTo>
                  <a:pt x="3248" y="888"/>
                </a:lnTo>
                <a:lnTo>
                  <a:pt x="3242" y="854"/>
                </a:lnTo>
                <a:lnTo>
                  <a:pt x="3234" y="821"/>
                </a:lnTo>
                <a:lnTo>
                  <a:pt x="3223" y="789"/>
                </a:lnTo>
                <a:lnTo>
                  <a:pt x="3209" y="760"/>
                </a:lnTo>
                <a:lnTo>
                  <a:pt x="3192" y="731"/>
                </a:lnTo>
                <a:lnTo>
                  <a:pt x="3173" y="704"/>
                </a:lnTo>
                <a:lnTo>
                  <a:pt x="3152" y="679"/>
                </a:lnTo>
                <a:lnTo>
                  <a:pt x="3127" y="658"/>
                </a:lnTo>
                <a:lnTo>
                  <a:pt x="3102" y="639"/>
                </a:lnTo>
                <a:lnTo>
                  <a:pt x="3073" y="622"/>
                </a:lnTo>
                <a:lnTo>
                  <a:pt x="3044" y="606"/>
                </a:lnTo>
                <a:lnTo>
                  <a:pt x="3014" y="595"/>
                </a:lnTo>
                <a:lnTo>
                  <a:pt x="2981" y="587"/>
                </a:lnTo>
                <a:lnTo>
                  <a:pt x="2946" y="581"/>
                </a:lnTo>
                <a:lnTo>
                  <a:pt x="2912" y="579"/>
                </a:lnTo>
                <a:close/>
                <a:moveTo>
                  <a:pt x="2912" y="1489"/>
                </a:moveTo>
                <a:lnTo>
                  <a:pt x="2883" y="1487"/>
                </a:lnTo>
                <a:lnTo>
                  <a:pt x="2854" y="1485"/>
                </a:lnTo>
                <a:lnTo>
                  <a:pt x="2826" y="1482"/>
                </a:lnTo>
                <a:lnTo>
                  <a:pt x="2799" y="1478"/>
                </a:lnTo>
                <a:lnTo>
                  <a:pt x="2772" y="1470"/>
                </a:lnTo>
                <a:lnTo>
                  <a:pt x="2745" y="1462"/>
                </a:lnTo>
                <a:lnTo>
                  <a:pt x="2718" y="1455"/>
                </a:lnTo>
                <a:lnTo>
                  <a:pt x="2693" y="1443"/>
                </a:lnTo>
                <a:lnTo>
                  <a:pt x="2668" y="1434"/>
                </a:lnTo>
                <a:lnTo>
                  <a:pt x="2643" y="1420"/>
                </a:lnTo>
                <a:lnTo>
                  <a:pt x="2620" y="1407"/>
                </a:lnTo>
                <a:lnTo>
                  <a:pt x="2597" y="1391"/>
                </a:lnTo>
                <a:lnTo>
                  <a:pt x="2574" y="1376"/>
                </a:lnTo>
                <a:lnTo>
                  <a:pt x="2553" y="1359"/>
                </a:lnTo>
                <a:lnTo>
                  <a:pt x="2534" y="1342"/>
                </a:lnTo>
                <a:lnTo>
                  <a:pt x="2515" y="1322"/>
                </a:lnTo>
                <a:lnTo>
                  <a:pt x="2495" y="1303"/>
                </a:lnTo>
                <a:lnTo>
                  <a:pt x="2478" y="1284"/>
                </a:lnTo>
                <a:lnTo>
                  <a:pt x="2461" y="1263"/>
                </a:lnTo>
                <a:lnTo>
                  <a:pt x="2445" y="1240"/>
                </a:lnTo>
                <a:lnTo>
                  <a:pt x="2430" y="1217"/>
                </a:lnTo>
                <a:lnTo>
                  <a:pt x="2417" y="1194"/>
                </a:lnTo>
                <a:lnTo>
                  <a:pt x="2403" y="1169"/>
                </a:lnTo>
                <a:lnTo>
                  <a:pt x="2394" y="1144"/>
                </a:lnTo>
                <a:lnTo>
                  <a:pt x="2382" y="1119"/>
                </a:lnTo>
                <a:lnTo>
                  <a:pt x="2374" y="1092"/>
                </a:lnTo>
                <a:lnTo>
                  <a:pt x="2367" y="1065"/>
                </a:lnTo>
                <a:lnTo>
                  <a:pt x="2359" y="1038"/>
                </a:lnTo>
                <a:lnTo>
                  <a:pt x="2355" y="1011"/>
                </a:lnTo>
                <a:lnTo>
                  <a:pt x="2351" y="983"/>
                </a:lnTo>
                <a:lnTo>
                  <a:pt x="2349" y="954"/>
                </a:lnTo>
                <a:lnTo>
                  <a:pt x="2349" y="925"/>
                </a:lnTo>
                <a:lnTo>
                  <a:pt x="2349" y="896"/>
                </a:lnTo>
                <a:lnTo>
                  <a:pt x="2351" y="867"/>
                </a:lnTo>
                <a:lnTo>
                  <a:pt x="2355" y="839"/>
                </a:lnTo>
                <a:lnTo>
                  <a:pt x="2359" y="812"/>
                </a:lnTo>
                <a:lnTo>
                  <a:pt x="2367" y="785"/>
                </a:lnTo>
                <a:lnTo>
                  <a:pt x="2374" y="758"/>
                </a:lnTo>
                <a:lnTo>
                  <a:pt x="2382" y="731"/>
                </a:lnTo>
                <a:lnTo>
                  <a:pt x="2394" y="706"/>
                </a:lnTo>
                <a:lnTo>
                  <a:pt x="2403" y="681"/>
                </a:lnTo>
                <a:lnTo>
                  <a:pt x="2417" y="656"/>
                </a:lnTo>
                <a:lnTo>
                  <a:pt x="2430" y="633"/>
                </a:lnTo>
                <a:lnTo>
                  <a:pt x="2445" y="610"/>
                </a:lnTo>
                <a:lnTo>
                  <a:pt x="2461" y="587"/>
                </a:lnTo>
                <a:lnTo>
                  <a:pt x="2478" y="566"/>
                </a:lnTo>
                <a:lnTo>
                  <a:pt x="2495" y="547"/>
                </a:lnTo>
                <a:lnTo>
                  <a:pt x="2515" y="526"/>
                </a:lnTo>
                <a:lnTo>
                  <a:pt x="2534" y="508"/>
                </a:lnTo>
                <a:lnTo>
                  <a:pt x="2553" y="491"/>
                </a:lnTo>
                <a:lnTo>
                  <a:pt x="2574" y="474"/>
                </a:lnTo>
                <a:lnTo>
                  <a:pt x="2597" y="458"/>
                </a:lnTo>
                <a:lnTo>
                  <a:pt x="2620" y="443"/>
                </a:lnTo>
                <a:lnTo>
                  <a:pt x="2643" y="430"/>
                </a:lnTo>
                <a:lnTo>
                  <a:pt x="2668" y="416"/>
                </a:lnTo>
                <a:lnTo>
                  <a:pt x="2693" y="405"/>
                </a:lnTo>
                <a:lnTo>
                  <a:pt x="2718" y="395"/>
                </a:lnTo>
                <a:lnTo>
                  <a:pt x="2745" y="387"/>
                </a:lnTo>
                <a:lnTo>
                  <a:pt x="2772" y="380"/>
                </a:lnTo>
                <a:lnTo>
                  <a:pt x="2799" y="372"/>
                </a:lnTo>
                <a:lnTo>
                  <a:pt x="2826" y="368"/>
                </a:lnTo>
                <a:lnTo>
                  <a:pt x="2854" y="364"/>
                </a:lnTo>
                <a:lnTo>
                  <a:pt x="2883" y="362"/>
                </a:lnTo>
                <a:lnTo>
                  <a:pt x="2912" y="361"/>
                </a:lnTo>
                <a:lnTo>
                  <a:pt x="2941" y="362"/>
                </a:lnTo>
                <a:lnTo>
                  <a:pt x="2969" y="364"/>
                </a:lnTo>
                <a:lnTo>
                  <a:pt x="2998" y="368"/>
                </a:lnTo>
                <a:lnTo>
                  <a:pt x="3025" y="372"/>
                </a:lnTo>
                <a:lnTo>
                  <a:pt x="3052" y="380"/>
                </a:lnTo>
                <a:lnTo>
                  <a:pt x="3079" y="387"/>
                </a:lnTo>
                <a:lnTo>
                  <a:pt x="3106" y="395"/>
                </a:lnTo>
                <a:lnTo>
                  <a:pt x="3131" y="405"/>
                </a:lnTo>
                <a:lnTo>
                  <a:pt x="3156" y="416"/>
                </a:lnTo>
                <a:lnTo>
                  <a:pt x="3181" y="430"/>
                </a:lnTo>
                <a:lnTo>
                  <a:pt x="3204" y="443"/>
                </a:lnTo>
                <a:lnTo>
                  <a:pt x="3227" y="458"/>
                </a:lnTo>
                <a:lnTo>
                  <a:pt x="3248" y="474"/>
                </a:lnTo>
                <a:lnTo>
                  <a:pt x="3269" y="491"/>
                </a:lnTo>
                <a:lnTo>
                  <a:pt x="3290" y="508"/>
                </a:lnTo>
                <a:lnTo>
                  <a:pt x="3309" y="526"/>
                </a:lnTo>
                <a:lnTo>
                  <a:pt x="3328" y="547"/>
                </a:lnTo>
                <a:lnTo>
                  <a:pt x="3346" y="566"/>
                </a:lnTo>
                <a:lnTo>
                  <a:pt x="3363" y="587"/>
                </a:lnTo>
                <a:lnTo>
                  <a:pt x="3378" y="610"/>
                </a:lnTo>
                <a:lnTo>
                  <a:pt x="3394" y="633"/>
                </a:lnTo>
                <a:lnTo>
                  <a:pt x="3407" y="656"/>
                </a:lnTo>
                <a:lnTo>
                  <a:pt x="3419" y="681"/>
                </a:lnTo>
                <a:lnTo>
                  <a:pt x="3430" y="706"/>
                </a:lnTo>
                <a:lnTo>
                  <a:pt x="3442" y="731"/>
                </a:lnTo>
                <a:lnTo>
                  <a:pt x="3449" y="758"/>
                </a:lnTo>
                <a:lnTo>
                  <a:pt x="3457" y="785"/>
                </a:lnTo>
                <a:lnTo>
                  <a:pt x="3463" y="812"/>
                </a:lnTo>
                <a:lnTo>
                  <a:pt x="3469" y="839"/>
                </a:lnTo>
                <a:lnTo>
                  <a:pt x="3472" y="867"/>
                </a:lnTo>
                <a:lnTo>
                  <a:pt x="3474" y="896"/>
                </a:lnTo>
                <a:lnTo>
                  <a:pt x="3474" y="925"/>
                </a:lnTo>
                <a:lnTo>
                  <a:pt x="3474" y="954"/>
                </a:lnTo>
                <a:lnTo>
                  <a:pt x="3472" y="983"/>
                </a:lnTo>
                <a:lnTo>
                  <a:pt x="3469" y="1011"/>
                </a:lnTo>
                <a:lnTo>
                  <a:pt x="3463" y="1038"/>
                </a:lnTo>
                <a:lnTo>
                  <a:pt x="3457" y="1065"/>
                </a:lnTo>
                <a:lnTo>
                  <a:pt x="3449" y="1092"/>
                </a:lnTo>
                <a:lnTo>
                  <a:pt x="3442" y="1119"/>
                </a:lnTo>
                <a:lnTo>
                  <a:pt x="3430" y="1144"/>
                </a:lnTo>
                <a:lnTo>
                  <a:pt x="3419" y="1169"/>
                </a:lnTo>
                <a:lnTo>
                  <a:pt x="3407" y="1194"/>
                </a:lnTo>
                <a:lnTo>
                  <a:pt x="3394" y="1217"/>
                </a:lnTo>
                <a:lnTo>
                  <a:pt x="3378" y="1240"/>
                </a:lnTo>
                <a:lnTo>
                  <a:pt x="3363" y="1263"/>
                </a:lnTo>
                <a:lnTo>
                  <a:pt x="3346" y="1284"/>
                </a:lnTo>
                <a:lnTo>
                  <a:pt x="3328" y="1303"/>
                </a:lnTo>
                <a:lnTo>
                  <a:pt x="3309" y="1322"/>
                </a:lnTo>
                <a:lnTo>
                  <a:pt x="3290" y="1342"/>
                </a:lnTo>
                <a:lnTo>
                  <a:pt x="3269" y="1359"/>
                </a:lnTo>
                <a:lnTo>
                  <a:pt x="3248" y="1376"/>
                </a:lnTo>
                <a:lnTo>
                  <a:pt x="3227" y="1391"/>
                </a:lnTo>
                <a:lnTo>
                  <a:pt x="3204" y="1407"/>
                </a:lnTo>
                <a:lnTo>
                  <a:pt x="3181" y="1420"/>
                </a:lnTo>
                <a:lnTo>
                  <a:pt x="3156" y="1434"/>
                </a:lnTo>
                <a:lnTo>
                  <a:pt x="3131" y="1443"/>
                </a:lnTo>
                <a:lnTo>
                  <a:pt x="3106" y="1455"/>
                </a:lnTo>
                <a:lnTo>
                  <a:pt x="3079" y="1462"/>
                </a:lnTo>
                <a:lnTo>
                  <a:pt x="3052" y="1470"/>
                </a:lnTo>
                <a:lnTo>
                  <a:pt x="3025" y="1478"/>
                </a:lnTo>
                <a:lnTo>
                  <a:pt x="2998" y="1482"/>
                </a:lnTo>
                <a:lnTo>
                  <a:pt x="2969" y="1485"/>
                </a:lnTo>
                <a:lnTo>
                  <a:pt x="2941" y="1487"/>
                </a:lnTo>
                <a:lnTo>
                  <a:pt x="2912" y="14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Suorakulmi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 descr="kova_logo_ne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94000"/>
            <a:ext cx="5014127" cy="126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391023"/>
            <a:ext cx="7772400" cy="1470025"/>
          </a:xfrm>
        </p:spPr>
        <p:txBody>
          <a:bodyPr>
            <a:normAutofit/>
          </a:bodyPr>
          <a:lstStyle>
            <a:lvl1pPr algn="ctr">
              <a:lnSpc>
                <a:spcPct val="850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7754303" y="6128322"/>
            <a:ext cx="1138177" cy="487837"/>
          </a:xfrm>
          <a:custGeom>
            <a:avLst/>
            <a:gdLst>
              <a:gd name="T0" fmla="*/ 69 w 3474"/>
              <a:gd name="T1" fmla="*/ 1453 h 1489"/>
              <a:gd name="T2" fmla="*/ 7 w 3474"/>
              <a:gd name="T3" fmla="*/ 1384 h 1489"/>
              <a:gd name="T4" fmla="*/ 0 w 3474"/>
              <a:gd name="T5" fmla="*/ 380 h 1489"/>
              <a:gd name="T6" fmla="*/ 940 w 3474"/>
              <a:gd name="T7" fmla="*/ 380 h 1489"/>
              <a:gd name="T8" fmla="*/ 1057 w 3474"/>
              <a:gd name="T9" fmla="*/ 428 h 1489"/>
              <a:gd name="T10" fmla="*/ 1082 w 3474"/>
              <a:gd name="T11" fmla="*/ 541 h 1489"/>
              <a:gd name="T12" fmla="*/ 1031 w 3474"/>
              <a:gd name="T13" fmla="*/ 622 h 1489"/>
              <a:gd name="T14" fmla="*/ 516 w 3474"/>
              <a:gd name="T15" fmla="*/ 1138 h 1489"/>
              <a:gd name="T16" fmla="*/ 240 w 3474"/>
              <a:gd name="T17" fmla="*/ 1413 h 1489"/>
              <a:gd name="T18" fmla="*/ 149 w 3474"/>
              <a:gd name="T19" fmla="*/ 1464 h 1489"/>
              <a:gd name="T20" fmla="*/ 954 w 3474"/>
              <a:gd name="T21" fmla="*/ 1282 h 1489"/>
              <a:gd name="T22" fmla="*/ 737 w 3474"/>
              <a:gd name="T23" fmla="*/ 1459 h 1489"/>
              <a:gd name="T24" fmla="*/ 660 w 3474"/>
              <a:gd name="T25" fmla="*/ 1365 h 1489"/>
              <a:gd name="T26" fmla="*/ 681 w 3474"/>
              <a:gd name="T27" fmla="*/ 1265 h 1489"/>
              <a:gd name="T28" fmla="*/ 739 w 3474"/>
              <a:gd name="T29" fmla="*/ 1199 h 1489"/>
              <a:gd name="T30" fmla="*/ 1226 w 3474"/>
              <a:gd name="T31" fmla="*/ 712 h 1489"/>
              <a:gd name="T32" fmla="*/ 1505 w 3474"/>
              <a:gd name="T33" fmla="*/ 435 h 1489"/>
              <a:gd name="T34" fmla="*/ 1595 w 3474"/>
              <a:gd name="T35" fmla="*/ 384 h 1489"/>
              <a:gd name="T36" fmla="*/ 1653 w 3474"/>
              <a:gd name="T37" fmla="*/ 387 h 1489"/>
              <a:gd name="T38" fmla="*/ 1716 w 3474"/>
              <a:gd name="T39" fmla="*/ 430 h 1489"/>
              <a:gd name="T40" fmla="*/ 1745 w 3474"/>
              <a:gd name="T41" fmla="*/ 528 h 1489"/>
              <a:gd name="T42" fmla="*/ 2180 w 3474"/>
              <a:gd name="T43" fmla="*/ 119 h 1489"/>
              <a:gd name="T44" fmla="*/ 2810 w 3474"/>
              <a:gd name="T45" fmla="*/ 595 h 1489"/>
              <a:gd name="T46" fmla="*/ 2651 w 3474"/>
              <a:gd name="T47" fmla="*/ 704 h 1489"/>
              <a:gd name="T48" fmla="*/ 2576 w 3474"/>
              <a:gd name="T49" fmla="*/ 888 h 1489"/>
              <a:gd name="T50" fmla="*/ 2614 w 3474"/>
              <a:gd name="T51" fmla="*/ 1090 h 1489"/>
              <a:gd name="T52" fmla="*/ 2751 w 3474"/>
              <a:gd name="T53" fmla="*/ 1228 h 1489"/>
              <a:gd name="T54" fmla="*/ 2946 w 3474"/>
              <a:gd name="T55" fmla="*/ 1269 h 1489"/>
              <a:gd name="T56" fmla="*/ 3127 w 3474"/>
              <a:gd name="T57" fmla="*/ 1192 h 1489"/>
              <a:gd name="T58" fmla="*/ 3234 w 3474"/>
              <a:gd name="T59" fmla="*/ 1029 h 1489"/>
              <a:gd name="T60" fmla="*/ 3234 w 3474"/>
              <a:gd name="T61" fmla="*/ 821 h 1489"/>
              <a:gd name="T62" fmla="*/ 3127 w 3474"/>
              <a:gd name="T63" fmla="*/ 658 h 1489"/>
              <a:gd name="T64" fmla="*/ 2946 w 3474"/>
              <a:gd name="T65" fmla="*/ 581 h 1489"/>
              <a:gd name="T66" fmla="*/ 2799 w 3474"/>
              <a:gd name="T67" fmla="*/ 1478 h 1489"/>
              <a:gd name="T68" fmla="*/ 2643 w 3474"/>
              <a:gd name="T69" fmla="*/ 1420 h 1489"/>
              <a:gd name="T70" fmla="*/ 2515 w 3474"/>
              <a:gd name="T71" fmla="*/ 1322 h 1489"/>
              <a:gd name="T72" fmla="*/ 2417 w 3474"/>
              <a:gd name="T73" fmla="*/ 1194 h 1489"/>
              <a:gd name="T74" fmla="*/ 2359 w 3474"/>
              <a:gd name="T75" fmla="*/ 1038 h 1489"/>
              <a:gd name="T76" fmla="*/ 2351 w 3474"/>
              <a:gd name="T77" fmla="*/ 867 h 1489"/>
              <a:gd name="T78" fmla="*/ 2394 w 3474"/>
              <a:gd name="T79" fmla="*/ 706 h 1489"/>
              <a:gd name="T80" fmla="*/ 2478 w 3474"/>
              <a:gd name="T81" fmla="*/ 566 h 1489"/>
              <a:gd name="T82" fmla="*/ 2597 w 3474"/>
              <a:gd name="T83" fmla="*/ 458 h 1489"/>
              <a:gd name="T84" fmla="*/ 2745 w 3474"/>
              <a:gd name="T85" fmla="*/ 387 h 1489"/>
              <a:gd name="T86" fmla="*/ 2912 w 3474"/>
              <a:gd name="T87" fmla="*/ 361 h 1489"/>
              <a:gd name="T88" fmla="*/ 3079 w 3474"/>
              <a:gd name="T89" fmla="*/ 387 h 1489"/>
              <a:gd name="T90" fmla="*/ 3227 w 3474"/>
              <a:gd name="T91" fmla="*/ 458 h 1489"/>
              <a:gd name="T92" fmla="*/ 3346 w 3474"/>
              <a:gd name="T93" fmla="*/ 566 h 1489"/>
              <a:gd name="T94" fmla="*/ 3430 w 3474"/>
              <a:gd name="T95" fmla="*/ 706 h 1489"/>
              <a:gd name="T96" fmla="*/ 3472 w 3474"/>
              <a:gd name="T97" fmla="*/ 867 h 1489"/>
              <a:gd name="T98" fmla="*/ 3463 w 3474"/>
              <a:gd name="T99" fmla="*/ 1038 h 1489"/>
              <a:gd name="T100" fmla="*/ 3407 w 3474"/>
              <a:gd name="T101" fmla="*/ 1194 h 1489"/>
              <a:gd name="T102" fmla="*/ 3309 w 3474"/>
              <a:gd name="T103" fmla="*/ 1322 h 1489"/>
              <a:gd name="T104" fmla="*/ 3181 w 3474"/>
              <a:gd name="T105" fmla="*/ 1420 h 1489"/>
              <a:gd name="T106" fmla="*/ 3025 w 3474"/>
              <a:gd name="T107" fmla="*/ 1478 h 1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74" h="1489">
                <a:moveTo>
                  <a:pt x="126" y="1466"/>
                </a:moveTo>
                <a:lnTo>
                  <a:pt x="115" y="1466"/>
                </a:lnTo>
                <a:lnTo>
                  <a:pt x="101" y="1464"/>
                </a:lnTo>
                <a:lnTo>
                  <a:pt x="90" y="1461"/>
                </a:lnTo>
                <a:lnTo>
                  <a:pt x="80" y="1457"/>
                </a:lnTo>
                <a:lnTo>
                  <a:pt x="69" y="1453"/>
                </a:lnTo>
                <a:lnTo>
                  <a:pt x="59" y="1447"/>
                </a:lnTo>
                <a:lnTo>
                  <a:pt x="51" y="1441"/>
                </a:lnTo>
                <a:lnTo>
                  <a:pt x="42" y="1434"/>
                </a:lnTo>
                <a:lnTo>
                  <a:pt x="28" y="1418"/>
                </a:lnTo>
                <a:lnTo>
                  <a:pt x="17" y="1401"/>
                </a:lnTo>
                <a:lnTo>
                  <a:pt x="7" y="1384"/>
                </a:lnTo>
                <a:lnTo>
                  <a:pt x="2" y="1365"/>
                </a:lnTo>
                <a:lnTo>
                  <a:pt x="0" y="1351"/>
                </a:lnTo>
                <a:lnTo>
                  <a:pt x="0" y="1338"/>
                </a:lnTo>
                <a:lnTo>
                  <a:pt x="0" y="1322"/>
                </a:lnTo>
                <a:lnTo>
                  <a:pt x="0" y="1305"/>
                </a:lnTo>
                <a:lnTo>
                  <a:pt x="0" y="380"/>
                </a:lnTo>
                <a:lnTo>
                  <a:pt x="218" y="380"/>
                </a:lnTo>
                <a:lnTo>
                  <a:pt x="218" y="1140"/>
                </a:lnTo>
                <a:lnTo>
                  <a:pt x="789" y="566"/>
                </a:lnTo>
                <a:lnTo>
                  <a:pt x="397" y="566"/>
                </a:lnTo>
                <a:lnTo>
                  <a:pt x="503" y="380"/>
                </a:lnTo>
                <a:lnTo>
                  <a:pt x="940" y="380"/>
                </a:lnTo>
                <a:lnTo>
                  <a:pt x="967" y="380"/>
                </a:lnTo>
                <a:lnTo>
                  <a:pt x="986" y="384"/>
                </a:lnTo>
                <a:lnTo>
                  <a:pt x="1007" y="389"/>
                </a:lnTo>
                <a:lnTo>
                  <a:pt x="1027" y="399"/>
                </a:lnTo>
                <a:lnTo>
                  <a:pt x="1042" y="412"/>
                </a:lnTo>
                <a:lnTo>
                  <a:pt x="1057" y="428"/>
                </a:lnTo>
                <a:lnTo>
                  <a:pt x="1069" y="445"/>
                </a:lnTo>
                <a:lnTo>
                  <a:pt x="1079" y="464"/>
                </a:lnTo>
                <a:lnTo>
                  <a:pt x="1084" y="485"/>
                </a:lnTo>
                <a:lnTo>
                  <a:pt x="1086" y="506"/>
                </a:lnTo>
                <a:lnTo>
                  <a:pt x="1086" y="524"/>
                </a:lnTo>
                <a:lnTo>
                  <a:pt x="1082" y="541"/>
                </a:lnTo>
                <a:lnTo>
                  <a:pt x="1077" y="554"/>
                </a:lnTo>
                <a:lnTo>
                  <a:pt x="1071" y="570"/>
                </a:lnTo>
                <a:lnTo>
                  <a:pt x="1063" y="583"/>
                </a:lnTo>
                <a:lnTo>
                  <a:pt x="1054" y="595"/>
                </a:lnTo>
                <a:lnTo>
                  <a:pt x="1042" y="608"/>
                </a:lnTo>
                <a:lnTo>
                  <a:pt x="1031" y="622"/>
                </a:lnTo>
                <a:lnTo>
                  <a:pt x="1006" y="647"/>
                </a:lnTo>
                <a:lnTo>
                  <a:pt x="975" y="679"/>
                </a:lnTo>
                <a:lnTo>
                  <a:pt x="892" y="760"/>
                </a:lnTo>
                <a:lnTo>
                  <a:pt x="779" y="875"/>
                </a:lnTo>
                <a:lnTo>
                  <a:pt x="647" y="1006"/>
                </a:lnTo>
                <a:lnTo>
                  <a:pt x="516" y="1138"/>
                </a:lnTo>
                <a:lnTo>
                  <a:pt x="401" y="1253"/>
                </a:lnTo>
                <a:lnTo>
                  <a:pt x="318" y="1336"/>
                </a:lnTo>
                <a:lnTo>
                  <a:pt x="286" y="1368"/>
                </a:lnTo>
                <a:lnTo>
                  <a:pt x="274" y="1380"/>
                </a:lnTo>
                <a:lnTo>
                  <a:pt x="257" y="1395"/>
                </a:lnTo>
                <a:lnTo>
                  <a:pt x="240" y="1413"/>
                </a:lnTo>
                <a:lnTo>
                  <a:pt x="226" y="1424"/>
                </a:lnTo>
                <a:lnTo>
                  <a:pt x="205" y="1439"/>
                </a:lnTo>
                <a:lnTo>
                  <a:pt x="186" y="1453"/>
                </a:lnTo>
                <a:lnTo>
                  <a:pt x="174" y="1459"/>
                </a:lnTo>
                <a:lnTo>
                  <a:pt x="161" y="1462"/>
                </a:lnTo>
                <a:lnTo>
                  <a:pt x="149" y="1464"/>
                </a:lnTo>
                <a:lnTo>
                  <a:pt x="134" y="1466"/>
                </a:lnTo>
                <a:lnTo>
                  <a:pt x="130" y="1466"/>
                </a:lnTo>
                <a:lnTo>
                  <a:pt x="126" y="1466"/>
                </a:lnTo>
                <a:close/>
                <a:moveTo>
                  <a:pt x="1524" y="1468"/>
                </a:moveTo>
                <a:lnTo>
                  <a:pt x="1524" y="708"/>
                </a:lnTo>
                <a:lnTo>
                  <a:pt x="954" y="1282"/>
                </a:lnTo>
                <a:lnTo>
                  <a:pt x="1347" y="1282"/>
                </a:lnTo>
                <a:lnTo>
                  <a:pt x="1242" y="1468"/>
                </a:lnTo>
                <a:lnTo>
                  <a:pt x="804" y="1468"/>
                </a:lnTo>
                <a:lnTo>
                  <a:pt x="777" y="1468"/>
                </a:lnTo>
                <a:lnTo>
                  <a:pt x="758" y="1464"/>
                </a:lnTo>
                <a:lnTo>
                  <a:pt x="737" y="1459"/>
                </a:lnTo>
                <a:lnTo>
                  <a:pt x="718" y="1449"/>
                </a:lnTo>
                <a:lnTo>
                  <a:pt x="700" y="1436"/>
                </a:lnTo>
                <a:lnTo>
                  <a:pt x="687" y="1420"/>
                </a:lnTo>
                <a:lnTo>
                  <a:pt x="673" y="1403"/>
                </a:lnTo>
                <a:lnTo>
                  <a:pt x="666" y="1384"/>
                </a:lnTo>
                <a:lnTo>
                  <a:pt x="660" y="1365"/>
                </a:lnTo>
                <a:lnTo>
                  <a:pt x="658" y="1342"/>
                </a:lnTo>
                <a:lnTo>
                  <a:pt x="658" y="1324"/>
                </a:lnTo>
                <a:lnTo>
                  <a:pt x="662" y="1307"/>
                </a:lnTo>
                <a:lnTo>
                  <a:pt x="666" y="1294"/>
                </a:lnTo>
                <a:lnTo>
                  <a:pt x="673" y="1278"/>
                </a:lnTo>
                <a:lnTo>
                  <a:pt x="681" y="1265"/>
                </a:lnTo>
                <a:lnTo>
                  <a:pt x="691" y="1253"/>
                </a:lnTo>
                <a:lnTo>
                  <a:pt x="700" y="1240"/>
                </a:lnTo>
                <a:lnTo>
                  <a:pt x="714" y="1226"/>
                </a:lnTo>
                <a:lnTo>
                  <a:pt x="737" y="1201"/>
                </a:lnTo>
                <a:lnTo>
                  <a:pt x="737" y="1201"/>
                </a:lnTo>
                <a:lnTo>
                  <a:pt x="739" y="1199"/>
                </a:lnTo>
                <a:lnTo>
                  <a:pt x="739" y="1199"/>
                </a:lnTo>
                <a:lnTo>
                  <a:pt x="769" y="1169"/>
                </a:lnTo>
                <a:lnTo>
                  <a:pt x="850" y="1088"/>
                </a:lnTo>
                <a:lnTo>
                  <a:pt x="963" y="975"/>
                </a:lnTo>
                <a:lnTo>
                  <a:pt x="1096" y="842"/>
                </a:lnTo>
                <a:lnTo>
                  <a:pt x="1226" y="712"/>
                </a:lnTo>
                <a:lnTo>
                  <a:pt x="1342" y="597"/>
                </a:lnTo>
                <a:lnTo>
                  <a:pt x="1424" y="514"/>
                </a:lnTo>
                <a:lnTo>
                  <a:pt x="1459" y="480"/>
                </a:lnTo>
                <a:lnTo>
                  <a:pt x="1470" y="468"/>
                </a:lnTo>
                <a:lnTo>
                  <a:pt x="1486" y="453"/>
                </a:lnTo>
                <a:lnTo>
                  <a:pt x="1505" y="435"/>
                </a:lnTo>
                <a:lnTo>
                  <a:pt x="1518" y="424"/>
                </a:lnTo>
                <a:lnTo>
                  <a:pt x="1537" y="409"/>
                </a:lnTo>
                <a:lnTo>
                  <a:pt x="1558" y="395"/>
                </a:lnTo>
                <a:lnTo>
                  <a:pt x="1570" y="389"/>
                </a:lnTo>
                <a:lnTo>
                  <a:pt x="1581" y="385"/>
                </a:lnTo>
                <a:lnTo>
                  <a:pt x="1595" y="384"/>
                </a:lnTo>
                <a:lnTo>
                  <a:pt x="1610" y="382"/>
                </a:lnTo>
                <a:lnTo>
                  <a:pt x="1614" y="382"/>
                </a:lnTo>
                <a:lnTo>
                  <a:pt x="1618" y="382"/>
                </a:lnTo>
                <a:lnTo>
                  <a:pt x="1629" y="382"/>
                </a:lnTo>
                <a:lnTo>
                  <a:pt x="1641" y="384"/>
                </a:lnTo>
                <a:lnTo>
                  <a:pt x="1653" y="387"/>
                </a:lnTo>
                <a:lnTo>
                  <a:pt x="1664" y="391"/>
                </a:lnTo>
                <a:lnTo>
                  <a:pt x="1674" y="395"/>
                </a:lnTo>
                <a:lnTo>
                  <a:pt x="1683" y="401"/>
                </a:lnTo>
                <a:lnTo>
                  <a:pt x="1693" y="407"/>
                </a:lnTo>
                <a:lnTo>
                  <a:pt x="1702" y="414"/>
                </a:lnTo>
                <a:lnTo>
                  <a:pt x="1716" y="430"/>
                </a:lnTo>
                <a:lnTo>
                  <a:pt x="1727" y="447"/>
                </a:lnTo>
                <a:lnTo>
                  <a:pt x="1737" y="466"/>
                </a:lnTo>
                <a:lnTo>
                  <a:pt x="1741" y="483"/>
                </a:lnTo>
                <a:lnTo>
                  <a:pt x="1743" y="497"/>
                </a:lnTo>
                <a:lnTo>
                  <a:pt x="1745" y="510"/>
                </a:lnTo>
                <a:lnTo>
                  <a:pt x="1745" y="528"/>
                </a:lnTo>
                <a:lnTo>
                  <a:pt x="1745" y="547"/>
                </a:lnTo>
                <a:lnTo>
                  <a:pt x="1745" y="1468"/>
                </a:lnTo>
                <a:lnTo>
                  <a:pt x="1524" y="1468"/>
                </a:lnTo>
                <a:close/>
                <a:moveTo>
                  <a:pt x="1948" y="1468"/>
                </a:moveTo>
                <a:lnTo>
                  <a:pt x="1946" y="0"/>
                </a:lnTo>
                <a:lnTo>
                  <a:pt x="2180" y="119"/>
                </a:lnTo>
                <a:lnTo>
                  <a:pt x="2180" y="1468"/>
                </a:lnTo>
                <a:lnTo>
                  <a:pt x="1948" y="1468"/>
                </a:lnTo>
                <a:close/>
                <a:moveTo>
                  <a:pt x="2912" y="579"/>
                </a:moveTo>
                <a:lnTo>
                  <a:pt x="2877" y="581"/>
                </a:lnTo>
                <a:lnTo>
                  <a:pt x="2843" y="587"/>
                </a:lnTo>
                <a:lnTo>
                  <a:pt x="2810" y="595"/>
                </a:lnTo>
                <a:lnTo>
                  <a:pt x="2779" y="606"/>
                </a:lnTo>
                <a:lnTo>
                  <a:pt x="2751" y="622"/>
                </a:lnTo>
                <a:lnTo>
                  <a:pt x="2722" y="639"/>
                </a:lnTo>
                <a:lnTo>
                  <a:pt x="2697" y="658"/>
                </a:lnTo>
                <a:lnTo>
                  <a:pt x="2672" y="679"/>
                </a:lnTo>
                <a:lnTo>
                  <a:pt x="2651" y="704"/>
                </a:lnTo>
                <a:lnTo>
                  <a:pt x="2632" y="731"/>
                </a:lnTo>
                <a:lnTo>
                  <a:pt x="2614" y="760"/>
                </a:lnTo>
                <a:lnTo>
                  <a:pt x="2601" y="789"/>
                </a:lnTo>
                <a:lnTo>
                  <a:pt x="2589" y="821"/>
                </a:lnTo>
                <a:lnTo>
                  <a:pt x="2582" y="854"/>
                </a:lnTo>
                <a:lnTo>
                  <a:pt x="2576" y="888"/>
                </a:lnTo>
                <a:lnTo>
                  <a:pt x="2574" y="925"/>
                </a:lnTo>
                <a:lnTo>
                  <a:pt x="2576" y="961"/>
                </a:lnTo>
                <a:lnTo>
                  <a:pt x="2582" y="996"/>
                </a:lnTo>
                <a:lnTo>
                  <a:pt x="2589" y="1029"/>
                </a:lnTo>
                <a:lnTo>
                  <a:pt x="2601" y="1059"/>
                </a:lnTo>
                <a:lnTo>
                  <a:pt x="2614" y="1090"/>
                </a:lnTo>
                <a:lnTo>
                  <a:pt x="2632" y="1119"/>
                </a:lnTo>
                <a:lnTo>
                  <a:pt x="2651" y="1146"/>
                </a:lnTo>
                <a:lnTo>
                  <a:pt x="2672" y="1169"/>
                </a:lnTo>
                <a:lnTo>
                  <a:pt x="2697" y="1192"/>
                </a:lnTo>
                <a:lnTo>
                  <a:pt x="2722" y="1211"/>
                </a:lnTo>
                <a:lnTo>
                  <a:pt x="2751" y="1228"/>
                </a:lnTo>
                <a:lnTo>
                  <a:pt x="2779" y="1244"/>
                </a:lnTo>
                <a:lnTo>
                  <a:pt x="2810" y="1255"/>
                </a:lnTo>
                <a:lnTo>
                  <a:pt x="2843" y="1263"/>
                </a:lnTo>
                <a:lnTo>
                  <a:pt x="2877" y="1269"/>
                </a:lnTo>
                <a:lnTo>
                  <a:pt x="2912" y="1269"/>
                </a:lnTo>
                <a:lnTo>
                  <a:pt x="2946" y="1269"/>
                </a:lnTo>
                <a:lnTo>
                  <a:pt x="2981" y="1263"/>
                </a:lnTo>
                <a:lnTo>
                  <a:pt x="3014" y="1255"/>
                </a:lnTo>
                <a:lnTo>
                  <a:pt x="3044" y="1244"/>
                </a:lnTo>
                <a:lnTo>
                  <a:pt x="3073" y="1228"/>
                </a:lnTo>
                <a:lnTo>
                  <a:pt x="3102" y="1211"/>
                </a:lnTo>
                <a:lnTo>
                  <a:pt x="3127" y="1192"/>
                </a:lnTo>
                <a:lnTo>
                  <a:pt x="3152" y="1169"/>
                </a:lnTo>
                <a:lnTo>
                  <a:pt x="3173" y="1146"/>
                </a:lnTo>
                <a:lnTo>
                  <a:pt x="3192" y="1119"/>
                </a:lnTo>
                <a:lnTo>
                  <a:pt x="3209" y="1090"/>
                </a:lnTo>
                <a:lnTo>
                  <a:pt x="3223" y="1059"/>
                </a:lnTo>
                <a:lnTo>
                  <a:pt x="3234" y="1029"/>
                </a:lnTo>
                <a:lnTo>
                  <a:pt x="3242" y="996"/>
                </a:lnTo>
                <a:lnTo>
                  <a:pt x="3248" y="961"/>
                </a:lnTo>
                <a:lnTo>
                  <a:pt x="3248" y="925"/>
                </a:lnTo>
                <a:lnTo>
                  <a:pt x="3248" y="888"/>
                </a:lnTo>
                <a:lnTo>
                  <a:pt x="3242" y="854"/>
                </a:lnTo>
                <a:lnTo>
                  <a:pt x="3234" y="821"/>
                </a:lnTo>
                <a:lnTo>
                  <a:pt x="3223" y="789"/>
                </a:lnTo>
                <a:lnTo>
                  <a:pt x="3209" y="760"/>
                </a:lnTo>
                <a:lnTo>
                  <a:pt x="3192" y="731"/>
                </a:lnTo>
                <a:lnTo>
                  <a:pt x="3173" y="704"/>
                </a:lnTo>
                <a:lnTo>
                  <a:pt x="3152" y="679"/>
                </a:lnTo>
                <a:lnTo>
                  <a:pt x="3127" y="658"/>
                </a:lnTo>
                <a:lnTo>
                  <a:pt x="3102" y="639"/>
                </a:lnTo>
                <a:lnTo>
                  <a:pt x="3073" y="622"/>
                </a:lnTo>
                <a:lnTo>
                  <a:pt x="3044" y="606"/>
                </a:lnTo>
                <a:lnTo>
                  <a:pt x="3014" y="595"/>
                </a:lnTo>
                <a:lnTo>
                  <a:pt x="2981" y="587"/>
                </a:lnTo>
                <a:lnTo>
                  <a:pt x="2946" y="581"/>
                </a:lnTo>
                <a:lnTo>
                  <a:pt x="2912" y="579"/>
                </a:lnTo>
                <a:close/>
                <a:moveTo>
                  <a:pt x="2912" y="1489"/>
                </a:moveTo>
                <a:lnTo>
                  <a:pt x="2883" y="1487"/>
                </a:lnTo>
                <a:lnTo>
                  <a:pt x="2854" y="1485"/>
                </a:lnTo>
                <a:lnTo>
                  <a:pt x="2826" y="1482"/>
                </a:lnTo>
                <a:lnTo>
                  <a:pt x="2799" y="1478"/>
                </a:lnTo>
                <a:lnTo>
                  <a:pt x="2772" y="1470"/>
                </a:lnTo>
                <a:lnTo>
                  <a:pt x="2745" y="1462"/>
                </a:lnTo>
                <a:lnTo>
                  <a:pt x="2718" y="1455"/>
                </a:lnTo>
                <a:lnTo>
                  <a:pt x="2693" y="1443"/>
                </a:lnTo>
                <a:lnTo>
                  <a:pt x="2668" y="1434"/>
                </a:lnTo>
                <a:lnTo>
                  <a:pt x="2643" y="1420"/>
                </a:lnTo>
                <a:lnTo>
                  <a:pt x="2620" y="1407"/>
                </a:lnTo>
                <a:lnTo>
                  <a:pt x="2597" y="1391"/>
                </a:lnTo>
                <a:lnTo>
                  <a:pt x="2574" y="1376"/>
                </a:lnTo>
                <a:lnTo>
                  <a:pt x="2553" y="1359"/>
                </a:lnTo>
                <a:lnTo>
                  <a:pt x="2534" y="1342"/>
                </a:lnTo>
                <a:lnTo>
                  <a:pt x="2515" y="1322"/>
                </a:lnTo>
                <a:lnTo>
                  <a:pt x="2495" y="1303"/>
                </a:lnTo>
                <a:lnTo>
                  <a:pt x="2478" y="1284"/>
                </a:lnTo>
                <a:lnTo>
                  <a:pt x="2461" y="1263"/>
                </a:lnTo>
                <a:lnTo>
                  <a:pt x="2445" y="1240"/>
                </a:lnTo>
                <a:lnTo>
                  <a:pt x="2430" y="1217"/>
                </a:lnTo>
                <a:lnTo>
                  <a:pt x="2417" y="1194"/>
                </a:lnTo>
                <a:lnTo>
                  <a:pt x="2403" y="1169"/>
                </a:lnTo>
                <a:lnTo>
                  <a:pt x="2394" y="1144"/>
                </a:lnTo>
                <a:lnTo>
                  <a:pt x="2382" y="1119"/>
                </a:lnTo>
                <a:lnTo>
                  <a:pt x="2374" y="1092"/>
                </a:lnTo>
                <a:lnTo>
                  <a:pt x="2367" y="1065"/>
                </a:lnTo>
                <a:lnTo>
                  <a:pt x="2359" y="1038"/>
                </a:lnTo>
                <a:lnTo>
                  <a:pt x="2355" y="1011"/>
                </a:lnTo>
                <a:lnTo>
                  <a:pt x="2351" y="983"/>
                </a:lnTo>
                <a:lnTo>
                  <a:pt x="2349" y="954"/>
                </a:lnTo>
                <a:lnTo>
                  <a:pt x="2349" y="925"/>
                </a:lnTo>
                <a:lnTo>
                  <a:pt x="2349" y="896"/>
                </a:lnTo>
                <a:lnTo>
                  <a:pt x="2351" y="867"/>
                </a:lnTo>
                <a:lnTo>
                  <a:pt x="2355" y="839"/>
                </a:lnTo>
                <a:lnTo>
                  <a:pt x="2359" y="812"/>
                </a:lnTo>
                <a:lnTo>
                  <a:pt x="2367" y="785"/>
                </a:lnTo>
                <a:lnTo>
                  <a:pt x="2374" y="758"/>
                </a:lnTo>
                <a:lnTo>
                  <a:pt x="2382" y="731"/>
                </a:lnTo>
                <a:lnTo>
                  <a:pt x="2394" y="706"/>
                </a:lnTo>
                <a:lnTo>
                  <a:pt x="2403" y="681"/>
                </a:lnTo>
                <a:lnTo>
                  <a:pt x="2417" y="656"/>
                </a:lnTo>
                <a:lnTo>
                  <a:pt x="2430" y="633"/>
                </a:lnTo>
                <a:lnTo>
                  <a:pt x="2445" y="610"/>
                </a:lnTo>
                <a:lnTo>
                  <a:pt x="2461" y="587"/>
                </a:lnTo>
                <a:lnTo>
                  <a:pt x="2478" y="566"/>
                </a:lnTo>
                <a:lnTo>
                  <a:pt x="2495" y="547"/>
                </a:lnTo>
                <a:lnTo>
                  <a:pt x="2515" y="526"/>
                </a:lnTo>
                <a:lnTo>
                  <a:pt x="2534" y="508"/>
                </a:lnTo>
                <a:lnTo>
                  <a:pt x="2553" y="491"/>
                </a:lnTo>
                <a:lnTo>
                  <a:pt x="2574" y="474"/>
                </a:lnTo>
                <a:lnTo>
                  <a:pt x="2597" y="458"/>
                </a:lnTo>
                <a:lnTo>
                  <a:pt x="2620" y="443"/>
                </a:lnTo>
                <a:lnTo>
                  <a:pt x="2643" y="430"/>
                </a:lnTo>
                <a:lnTo>
                  <a:pt x="2668" y="416"/>
                </a:lnTo>
                <a:lnTo>
                  <a:pt x="2693" y="405"/>
                </a:lnTo>
                <a:lnTo>
                  <a:pt x="2718" y="395"/>
                </a:lnTo>
                <a:lnTo>
                  <a:pt x="2745" y="387"/>
                </a:lnTo>
                <a:lnTo>
                  <a:pt x="2772" y="380"/>
                </a:lnTo>
                <a:lnTo>
                  <a:pt x="2799" y="372"/>
                </a:lnTo>
                <a:lnTo>
                  <a:pt x="2826" y="368"/>
                </a:lnTo>
                <a:lnTo>
                  <a:pt x="2854" y="364"/>
                </a:lnTo>
                <a:lnTo>
                  <a:pt x="2883" y="362"/>
                </a:lnTo>
                <a:lnTo>
                  <a:pt x="2912" y="361"/>
                </a:lnTo>
                <a:lnTo>
                  <a:pt x="2941" y="362"/>
                </a:lnTo>
                <a:lnTo>
                  <a:pt x="2969" y="364"/>
                </a:lnTo>
                <a:lnTo>
                  <a:pt x="2998" y="368"/>
                </a:lnTo>
                <a:lnTo>
                  <a:pt x="3025" y="372"/>
                </a:lnTo>
                <a:lnTo>
                  <a:pt x="3052" y="380"/>
                </a:lnTo>
                <a:lnTo>
                  <a:pt x="3079" y="387"/>
                </a:lnTo>
                <a:lnTo>
                  <a:pt x="3106" y="395"/>
                </a:lnTo>
                <a:lnTo>
                  <a:pt x="3131" y="405"/>
                </a:lnTo>
                <a:lnTo>
                  <a:pt x="3156" y="416"/>
                </a:lnTo>
                <a:lnTo>
                  <a:pt x="3181" y="430"/>
                </a:lnTo>
                <a:lnTo>
                  <a:pt x="3204" y="443"/>
                </a:lnTo>
                <a:lnTo>
                  <a:pt x="3227" y="458"/>
                </a:lnTo>
                <a:lnTo>
                  <a:pt x="3248" y="474"/>
                </a:lnTo>
                <a:lnTo>
                  <a:pt x="3269" y="491"/>
                </a:lnTo>
                <a:lnTo>
                  <a:pt x="3290" y="508"/>
                </a:lnTo>
                <a:lnTo>
                  <a:pt x="3309" y="526"/>
                </a:lnTo>
                <a:lnTo>
                  <a:pt x="3328" y="547"/>
                </a:lnTo>
                <a:lnTo>
                  <a:pt x="3346" y="566"/>
                </a:lnTo>
                <a:lnTo>
                  <a:pt x="3363" y="587"/>
                </a:lnTo>
                <a:lnTo>
                  <a:pt x="3378" y="610"/>
                </a:lnTo>
                <a:lnTo>
                  <a:pt x="3394" y="633"/>
                </a:lnTo>
                <a:lnTo>
                  <a:pt x="3407" y="656"/>
                </a:lnTo>
                <a:lnTo>
                  <a:pt x="3419" y="681"/>
                </a:lnTo>
                <a:lnTo>
                  <a:pt x="3430" y="706"/>
                </a:lnTo>
                <a:lnTo>
                  <a:pt x="3442" y="731"/>
                </a:lnTo>
                <a:lnTo>
                  <a:pt x="3449" y="758"/>
                </a:lnTo>
                <a:lnTo>
                  <a:pt x="3457" y="785"/>
                </a:lnTo>
                <a:lnTo>
                  <a:pt x="3463" y="812"/>
                </a:lnTo>
                <a:lnTo>
                  <a:pt x="3469" y="839"/>
                </a:lnTo>
                <a:lnTo>
                  <a:pt x="3472" y="867"/>
                </a:lnTo>
                <a:lnTo>
                  <a:pt x="3474" y="896"/>
                </a:lnTo>
                <a:lnTo>
                  <a:pt x="3474" y="925"/>
                </a:lnTo>
                <a:lnTo>
                  <a:pt x="3474" y="954"/>
                </a:lnTo>
                <a:lnTo>
                  <a:pt x="3472" y="983"/>
                </a:lnTo>
                <a:lnTo>
                  <a:pt x="3469" y="1011"/>
                </a:lnTo>
                <a:lnTo>
                  <a:pt x="3463" y="1038"/>
                </a:lnTo>
                <a:lnTo>
                  <a:pt x="3457" y="1065"/>
                </a:lnTo>
                <a:lnTo>
                  <a:pt x="3449" y="1092"/>
                </a:lnTo>
                <a:lnTo>
                  <a:pt x="3442" y="1119"/>
                </a:lnTo>
                <a:lnTo>
                  <a:pt x="3430" y="1144"/>
                </a:lnTo>
                <a:lnTo>
                  <a:pt x="3419" y="1169"/>
                </a:lnTo>
                <a:lnTo>
                  <a:pt x="3407" y="1194"/>
                </a:lnTo>
                <a:lnTo>
                  <a:pt x="3394" y="1217"/>
                </a:lnTo>
                <a:lnTo>
                  <a:pt x="3378" y="1240"/>
                </a:lnTo>
                <a:lnTo>
                  <a:pt x="3363" y="1263"/>
                </a:lnTo>
                <a:lnTo>
                  <a:pt x="3346" y="1284"/>
                </a:lnTo>
                <a:lnTo>
                  <a:pt x="3328" y="1303"/>
                </a:lnTo>
                <a:lnTo>
                  <a:pt x="3309" y="1322"/>
                </a:lnTo>
                <a:lnTo>
                  <a:pt x="3290" y="1342"/>
                </a:lnTo>
                <a:lnTo>
                  <a:pt x="3269" y="1359"/>
                </a:lnTo>
                <a:lnTo>
                  <a:pt x="3248" y="1376"/>
                </a:lnTo>
                <a:lnTo>
                  <a:pt x="3227" y="1391"/>
                </a:lnTo>
                <a:lnTo>
                  <a:pt x="3204" y="1407"/>
                </a:lnTo>
                <a:lnTo>
                  <a:pt x="3181" y="1420"/>
                </a:lnTo>
                <a:lnTo>
                  <a:pt x="3156" y="1434"/>
                </a:lnTo>
                <a:lnTo>
                  <a:pt x="3131" y="1443"/>
                </a:lnTo>
                <a:lnTo>
                  <a:pt x="3106" y="1455"/>
                </a:lnTo>
                <a:lnTo>
                  <a:pt x="3079" y="1462"/>
                </a:lnTo>
                <a:lnTo>
                  <a:pt x="3052" y="1470"/>
                </a:lnTo>
                <a:lnTo>
                  <a:pt x="3025" y="1478"/>
                </a:lnTo>
                <a:lnTo>
                  <a:pt x="2998" y="1482"/>
                </a:lnTo>
                <a:lnTo>
                  <a:pt x="2969" y="1485"/>
                </a:lnTo>
                <a:lnTo>
                  <a:pt x="2941" y="1487"/>
                </a:lnTo>
                <a:lnTo>
                  <a:pt x="2912" y="14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Suorakulmio 4"/>
          <p:cNvSpPr/>
          <p:nvPr userDrawn="1"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Picture 6" descr="kova_logo_ne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66" y="6107686"/>
            <a:ext cx="1936300" cy="4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8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ova_ppt_kuvi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" y="0"/>
            <a:ext cx="9144000" cy="6858000"/>
          </a:xfrm>
          <a:prstGeom prst="rect">
            <a:avLst/>
          </a:prstGeom>
        </p:spPr>
      </p:pic>
      <p:sp>
        <p:nvSpPr>
          <p:cNvPr id="12" name="Otsikko 1"/>
          <p:cNvSpPr>
            <a:spLocks noGrp="1"/>
          </p:cNvSpPr>
          <p:nvPr>
            <p:ph type="title" hasCustomPrompt="1"/>
          </p:nvPr>
        </p:nvSpPr>
        <p:spPr>
          <a:xfrm>
            <a:off x="590872" y="274638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1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90872" y="1600201"/>
            <a:ext cx="8229600" cy="43490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828184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828184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828184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828184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828184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i-FI" dirty="0"/>
              <a:t>Lisää teksti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4" name="Picture 13" descr="kova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07843"/>
            <a:ext cx="1824990" cy="4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1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391023"/>
            <a:ext cx="7772400" cy="1470025"/>
          </a:xfrm>
        </p:spPr>
        <p:txBody>
          <a:bodyPr>
            <a:normAutofit/>
          </a:bodyPr>
          <a:lstStyle>
            <a:lvl1pPr algn="ctr">
              <a:lnSpc>
                <a:spcPct val="850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Lisää otsikko</a:t>
            </a:r>
          </a:p>
        </p:txBody>
      </p:sp>
      <p:pic>
        <p:nvPicPr>
          <p:cNvPr id="5" name="Picture 4" descr="kova_logo_ne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093296"/>
            <a:ext cx="1974167" cy="49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tumman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391023"/>
            <a:ext cx="7772400" cy="1470025"/>
          </a:xfrm>
        </p:spPr>
        <p:txBody>
          <a:bodyPr>
            <a:normAutofit/>
          </a:bodyPr>
          <a:lstStyle>
            <a:lvl1pPr algn="ctr">
              <a:lnSpc>
                <a:spcPct val="850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Lisää otsikko</a:t>
            </a:r>
          </a:p>
        </p:txBody>
      </p:sp>
      <p:pic>
        <p:nvPicPr>
          <p:cNvPr id="6" name="Picture 5" descr="kova_logo_ne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305" y="6170118"/>
            <a:ext cx="1974167" cy="49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accent6"/>
                </a:solidFill>
              </a:defRPr>
            </a:lvl1pPr>
            <a:lvl2pPr>
              <a:defRPr sz="2200">
                <a:solidFill>
                  <a:schemeClr val="accent6"/>
                </a:solidFill>
              </a:defRPr>
            </a:lvl2pPr>
            <a:lvl3pPr>
              <a:defRPr sz="2200">
                <a:solidFill>
                  <a:schemeClr val="accent6"/>
                </a:solidFill>
              </a:defRPr>
            </a:lvl3pPr>
            <a:lvl4pPr>
              <a:defRPr sz="2200">
                <a:solidFill>
                  <a:schemeClr val="accent6"/>
                </a:solidFill>
              </a:defRPr>
            </a:lvl4pPr>
            <a:lvl5pPr>
              <a:defRPr sz="22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accent6"/>
                </a:solidFill>
              </a:defRPr>
            </a:lvl1pPr>
            <a:lvl2pPr>
              <a:defRPr sz="2200">
                <a:solidFill>
                  <a:schemeClr val="accent6"/>
                </a:solidFill>
              </a:defRPr>
            </a:lvl2pPr>
            <a:lvl3pPr>
              <a:defRPr sz="2200">
                <a:solidFill>
                  <a:schemeClr val="accent6"/>
                </a:solidFill>
              </a:defRPr>
            </a:lvl3pPr>
            <a:lvl4pPr>
              <a:defRPr sz="2200">
                <a:solidFill>
                  <a:schemeClr val="accent6"/>
                </a:solidFill>
              </a:defRPr>
            </a:lvl4pPr>
            <a:lvl5pPr>
              <a:defRPr sz="22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6361-CC42-41B8-827B-7F8A8A1D8E3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87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6361-CC42-41B8-827B-7F8A8A1D8E3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94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539552" y="4732294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2202" y="332656"/>
            <a:ext cx="8172626" cy="413657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2000" b="0">
                <a:solidFill>
                  <a:srgbClr val="828184"/>
                </a:solidFill>
                <a:latin typeface="+mn-lt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7765143" y="6124670"/>
            <a:ext cx="1139371" cy="488350"/>
          </a:xfrm>
          <a:custGeom>
            <a:avLst/>
            <a:gdLst>
              <a:gd name="T0" fmla="*/ 69 w 3474"/>
              <a:gd name="T1" fmla="*/ 1453 h 1489"/>
              <a:gd name="T2" fmla="*/ 7 w 3474"/>
              <a:gd name="T3" fmla="*/ 1384 h 1489"/>
              <a:gd name="T4" fmla="*/ 0 w 3474"/>
              <a:gd name="T5" fmla="*/ 380 h 1489"/>
              <a:gd name="T6" fmla="*/ 940 w 3474"/>
              <a:gd name="T7" fmla="*/ 380 h 1489"/>
              <a:gd name="T8" fmla="*/ 1057 w 3474"/>
              <a:gd name="T9" fmla="*/ 428 h 1489"/>
              <a:gd name="T10" fmla="*/ 1082 w 3474"/>
              <a:gd name="T11" fmla="*/ 541 h 1489"/>
              <a:gd name="T12" fmla="*/ 1031 w 3474"/>
              <a:gd name="T13" fmla="*/ 622 h 1489"/>
              <a:gd name="T14" fmla="*/ 516 w 3474"/>
              <a:gd name="T15" fmla="*/ 1138 h 1489"/>
              <a:gd name="T16" fmla="*/ 240 w 3474"/>
              <a:gd name="T17" fmla="*/ 1413 h 1489"/>
              <a:gd name="T18" fmla="*/ 149 w 3474"/>
              <a:gd name="T19" fmla="*/ 1464 h 1489"/>
              <a:gd name="T20" fmla="*/ 954 w 3474"/>
              <a:gd name="T21" fmla="*/ 1282 h 1489"/>
              <a:gd name="T22" fmla="*/ 737 w 3474"/>
              <a:gd name="T23" fmla="*/ 1459 h 1489"/>
              <a:gd name="T24" fmla="*/ 660 w 3474"/>
              <a:gd name="T25" fmla="*/ 1365 h 1489"/>
              <a:gd name="T26" fmla="*/ 681 w 3474"/>
              <a:gd name="T27" fmla="*/ 1265 h 1489"/>
              <a:gd name="T28" fmla="*/ 739 w 3474"/>
              <a:gd name="T29" fmla="*/ 1199 h 1489"/>
              <a:gd name="T30" fmla="*/ 1226 w 3474"/>
              <a:gd name="T31" fmla="*/ 712 h 1489"/>
              <a:gd name="T32" fmla="*/ 1505 w 3474"/>
              <a:gd name="T33" fmla="*/ 435 h 1489"/>
              <a:gd name="T34" fmla="*/ 1595 w 3474"/>
              <a:gd name="T35" fmla="*/ 384 h 1489"/>
              <a:gd name="T36" fmla="*/ 1653 w 3474"/>
              <a:gd name="T37" fmla="*/ 387 h 1489"/>
              <a:gd name="T38" fmla="*/ 1716 w 3474"/>
              <a:gd name="T39" fmla="*/ 430 h 1489"/>
              <a:gd name="T40" fmla="*/ 1745 w 3474"/>
              <a:gd name="T41" fmla="*/ 528 h 1489"/>
              <a:gd name="T42" fmla="*/ 2180 w 3474"/>
              <a:gd name="T43" fmla="*/ 119 h 1489"/>
              <a:gd name="T44" fmla="*/ 2810 w 3474"/>
              <a:gd name="T45" fmla="*/ 595 h 1489"/>
              <a:gd name="T46" fmla="*/ 2651 w 3474"/>
              <a:gd name="T47" fmla="*/ 704 h 1489"/>
              <a:gd name="T48" fmla="*/ 2576 w 3474"/>
              <a:gd name="T49" fmla="*/ 888 h 1489"/>
              <a:gd name="T50" fmla="*/ 2614 w 3474"/>
              <a:gd name="T51" fmla="*/ 1090 h 1489"/>
              <a:gd name="T52" fmla="*/ 2751 w 3474"/>
              <a:gd name="T53" fmla="*/ 1228 h 1489"/>
              <a:gd name="T54" fmla="*/ 2946 w 3474"/>
              <a:gd name="T55" fmla="*/ 1269 h 1489"/>
              <a:gd name="T56" fmla="*/ 3127 w 3474"/>
              <a:gd name="T57" fmla="*/ 1192 h 1489"/>
              <a:gd name="T58" fmla="*/ 3234 w 3474"/>
              <a:gd name="T59" fmla="*/ 1029 h 1489"/>
              <a:gd name="T60" fmla="*/ 3234 w 3474"/>
              <a:gd name="T61" fmla="*/ 821 h 1489"/>
              <a:gd name="T62" fmla="*/ 3127 w 3474"/>
              <a:gd name="T63" fmla="*/ 658 h 1489"/>
              <a:gd name="T64" fmla="*/ 2946 w 3474"/>
              <a:gd name="T65" fmla="*/ 581 h 1489"/>
              <a:gd name="T66" fmla="*/ 2799 w 3474"/>
              <a:gd name="T67" fmla="*/ 1478 h 1489"/>
              <a:gd name="T68" fmla="*/ 2643 w 3474"/>
              <a:gd name="T69" fmla="*/ 1420 h 1489"/>
              <a:gd name="T70" fmla="*/ 2515 w 3474"/>
              <a:gd name="T71" fmla="*/ 1322 h 1489"/>
              <a:gd name="T72" fmla="*/ 2417 w 3474"/>
              <a:gd name="T73" fmla="*/ 1194 h 1489"/>
              <a:gd name="T74" fmla="*/ 2359 w 3474"/>
              <a:gd name="T75" fmla="*/ 1038 h 1489"/>
              <a:gd name="T76" fmla="*/ 2351 w 3474"/>
              <a:gd name="T77" fmla="*/ 867 h 1489"/>
              <a:gd name="T78" fmla="*/ 2394 w 3474"/>
              <a:gd name="T79" fmla="*/ 706 h 1489"/>
              <a:gd name="T80" fmla="*/ 2478 w 3474"/>
              <a:gd name="T81" fmla="*/ 566 h 1489"/>
              <a:gd name="T82" fmla="*/ 2597 w 3474"/>
              <a:gd name="T83" fmla="*/ 458 h 1489"/>
              <a:gd name="T84" fmla="*/ 2745 w 3474"/>
              <a:gd name="T85" fmla="*/ 387 h 1489"/>
              <a:gd name="T86" fmla="*/ 2912 w 3474"/>
              <a:gd name="T87" fmla="*/ 361 h 1489"/>
              <a:gd name="T88" fmla="*/ 3079 w 3474"/>
              <a:gd name="T89" fmla="*/ 387 h 1489"/>
              <a:gd name="T90" fmla="*/ 3227 w 3474"/>
              <a:gd name="T91" fmla="*/ 458 h 1489"/>
              <a:gd name="T92" fmla="*/ 3346 w 3474"/>
              <a:gd name="T93" fmla="*/ 566 h 1489"/>
              <a:gd name="T94" fmla="*/ 3430 w 3474"/>
              <a:gd name="T95" fmla="*/ 706 h 1489"/>
              <a:gd name="T96" fmla="*/ 3472 w 3474"/>
              <a:gd name="T97" fmla="*/ 867 h 1489"/>
              <a:gd name="T98" fmla="*/ 3463 w 3474"/>
              <a:gd name="T99" fmla="*/ 1038 h 1489"/>
              <a:gd name="T100" fmla="*/ 3407 w 3474"/>
              <a:gd name="T101" fmla="*/ 1194 h 1489"/>
              <a:gd name="T102" fmla="*/ 3309 w 3474"/>
              <a:gd name="T103" fmla="*/ 1322 h 1489"/>
              <a:gd name="T104" fmla="*/ 3181 w 3474"/>
              <a:gd name="T105" fmla="*/ 1420 h 1489"/>
              <a:gd name="T106" fmla="*/ 3025 w 3474"/>
              <a:gd name="T107" fmla="*/ 1478 h 1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74" h="1489">
                <a:moveTo>
                  <a:pt x="126" y="1466"/>
                </a:moveTo>
                <a:lnTo>
                  <a:pt x="115" y="1466"/>
                </a:lnTo>
                <a:lnTo>
                  <a:pt x="101" y="1464"/>
                </a:lnTo>
                <a:lnTo>
                  <a:pt x="90" y="1461"/>
                </a:lnTo>
                <a:lnTo>
                  <a:pt x="80" y="1457"/>
                </a:lnTo>
                <a:lnTo>
                  <a:pt x="69" y="1453"/>
                </a:lnTo>
                <a:lnTo>
                  <a:pt x="59" y="1447"/>
                </a:lnTo>
                <a:lnTo>
                  <a:pt x="51" y="1441"/>
                </a:lnTo>
                <a:lnTo>
                  <a:pt x="42" y="1434"/>
                </a:lnTo>
                <a:lnTo>
                  <a:pt x="28" y="1418"/>
                </a:lnTo>
                <a:lnTo>
                  <a:pt x="17" y="1401"/>
                </a:lnTo>
                <a:lnTo>
                  <a:pt x="7" y="1384"/>
                </a:lnTo>
                <a:lnTo>
                  <a:pt x="2" y="1365"/>
                </a:lnTo>
                <a:lnTo>
                  <a:pt x="0" y="1351"/>
                </a:lnTo>
                <a:lnTo>
                  <a:pt x="0" y="1338"/>
                </a:lnTo>
                <a:lnTo>
                  <a:pt x="0" y="1322"/>
                </a:lnTo>
                <a:lnTo>
                  <a:pt x="0" y="1305"/>
                </a:lnTo>
                <a:lnTo>
                  <a:pt x="0" y="380"/>
                </a:lnTo>
                <a:lnTo>
                  <a:pt x="218" y="380"/>
                </a:lnTo>
                <a:lnTo>
                  <a:pt x="218" y="1140"/>
                </a:lnTo>
                <a:lnTo>
                  <a:pt x="789" y="566"/>
                </a:lnTo>
                <a:lnTo>
                  <a:pt x="397" y="566"/>
                </a:lnTo>
                <a:lnTo>
                  <a:pt x="503" y="380"/>
                </a:lnTo>
                <a:lnTo>
                  <a:pt x="940" y="380"/>
                </a:lnTo>
                <a:lnTo>
                  <a:pt x="967" y="380"/>
                </a:lnTo>
                <a:lnTo>
                  <a:pt x="986" y="384"/>
                </a:lnTo>
                <a:lnTo>
                  <a:pt x="1007" y="389"/>
                </a:lnTo>
                <a:lnTo>
                  <a:pt x="1027" y="399"/>
                </a:lnTo>
                <a:lnTo>
                  <a:pt x="1042" y="412"/>
                </a:lnTo>
                <a:lnTo>
                  <a:pt x="1057" y="428"/>
                </a:lnTo>
                <a:lnTo>
                  <a:pt x="1069" y="445"/>
                </a:lnTo>
                <a:lnTo>
                  <a:pt x="1079" y="464"/>
                </a:lnTo>
                <a:lnTo>
                  <a:pt x="1084" y="485"/>
                </a:lnTo>
                <a:lnTo>
                  <a:pt x="1086" y="506"/>
                </a:lnTo>
                <a:lnTo>
                  <a:pt x="1086" y="524"/>
                </a:lnTo>
                <a:lnTo>
                  <a:pt x="1082" y="541"/>
                </a:lnTo>
                <a:lnTo>
                  <a:pt x="1077" y="554"/>
                </a:lnTo>
                <a:lnTo>
                  <a:pt x="1071" y="570"/>
                </a:lnTo>
                <a:lnTo>
                  <a:pt x="1063" y="583"/>
                </a:lnTo>
                <a:lnTo>
                  <a:pt x="1054" y="595"/>
                </a:lnTo>
                <a:lnTo>
                  <a:pt x="1042" y="608"/>
                </a:lnTo>
                <a:lnTo>
                  <a:pt x="1031" y="622"/>
                </a:lnTo>
                <a:lnTo>
                  <a:pt x="1006" y="647"/>
                </a:lnTo>
                <a:lnTo>
                  <a:pt x="975" y="679"/>
                </a:lnTo>
                <a:lnTo>
                  <a:pt x="892" y="760"/>
                </a:lnTo>
                <a:lnTo>
                  <a:pt x="779" y="875"/>
                </a:lnTo>
                <a:lnTo>
                  <a:pt x="647" y="1006"/>
                </a:lnTo>
                <a:lnTo>
                  <a:pt x="516" y="1138"/>
                </a:lnTo>
                <a:lnTo>
                  <a:pt x="401" y="1253"/>
                </a:lnTo>
                <a:lnTo>
                  <a:pt x="318" y="1336"/>
                </a:lnTo>
                <a:lnTo>
                  <a:pt x="286" y="1368"/>
                </a:lnTo>
                <a:lnTo>
                  <a:pt x="274" y="1380"/>
                </a:lnTo>
                <a:lnTo>
                  <a:pt x="257" y="1395"/>
                </a:lnTo>
                <a:lnTo>
                  <a:pt x="240" y="1413"/>
                </a:lnTo>
                <a:lnTo>
                  <a:pt x="226" y="1424"/>
                </a:lnTo>
                <a:lnTo>
                  <a:pt x="205" y="1439"/>
                </a:lnTo>
                <a:lnTo>
                  <a:pt x="186" y="1453"/>
                </a:lnTo>
                <a:lnTo>
                  <a:pt x="174" y="1459"/>
                </a:lnTo>
                <a:lnTo>
                  <a:pt x="161" y="1462"/>
                </a:lnTo>
                <a:lnTo>
                  <a:pt x="149" y="1464"/>
                </a:lnTo>
                <a:lnTo>
                  <a:pt x="134" y="1466"/>
                </a:lnTo>
                <a:lnTo>
                  <a:pt x="130" y="1466"/>
                </a:lnTo>
                <a:lnTo>
                  <a:pt x="126" y="1466"/>
                </a:lnTo>
                <a:close/>
                <a:moveTo>
                  <a:pt x="1524" y="1468"/>
                </a:moveTo>
                <a:lnTo>
                  <a:pt x="1524" y="708"/>
                </a:lnTo>
                <a:lnTo>
                  <a:pt x="954" y="1282"/>
                </a:lnTo>
                <a:lnTo>
                  <a:pt x="1347" y="1282"/>
                </a:lnTo>
                <a:lnTo>
                  <a:pt x="1242" y="1468"/>
                </a:lnTo>
                <a:lnTo>
                  <a:pt x="804" y="1468"/>
                </a:lnTo>
                <a:lnTo>
                  <a:pt x="777" y="1468"/>
                </a:lnTo>
                <a:lnTo>
                  <a:pt x="758" y="1464"/>
                </a:lnTo>
                <a:lnTo>
                  <a:pt x="737" y="1459"/>
                </a:lnTo>
                <a:lnTo>
                  <a:pt x="718" y="1449"/>
                </a:lnTo>
                <a:lnTo>
                  <a:pt x="700" y="1436"/>
                </a:lnTo>
                <a:lnTo>
                  <a:pt x="687" y="1420"/>
                </a:lnTo>
                <a:lnTo>
                  <a:pt x="673" y="1403"/>
                </a:lnTo>
                <a:lnTo>
                  <a:pt x="666" y="1384"/>
                </a:lnTo>
                <a:lnTo>
                  <a:pt x="660" y="1365"/>
                </a:lnTo>
                <a:lnTo>
                  <a:pt x="658" y="1342"/>
                </a:lnTo>
                <a:lnTo>
                  <a:pt x="658" y="1324"/>
                </a:lnTo>
                <a:lnTo>
                  <a:pt x="662" y="1307"/>
                </a:lnTo>
                <a:lnTo>
                  <a:pt x="666" y="1294"/>
                </a:lnTo>
                <a:lnTo>
                  <a:pt x="673" y="1278"/>
                </a:lnTo>
                <a:lnTo>
                  <a:pt x="681" y="1265"/>
                </a:lnTo>
                <a:lnTo>
                  <a:pt x="691" y="1253"/>
                </a:lnTo>
                <a:lnTo>
                  <a:pt x="700" y="1240"/>
                </a:lnTo>
                <a:lnTo>
                  <a:pt x="714" y="1226"/>
                </a:lnTo>
                <a:lnTo>
                  <a:pt x="737" y="1201"/>
                </a:lnTo>
                <a:lnTo>
                  <a:pt x="737" y="1201"/>
                </a:lnTo>
                <a:lnTo>
                  <a:pt x="739" y="1199"/>
                </a:lnTo>
                <a:lnTo>
                  <a:pt x="739" y="1199"/>
                </a:lnTo>
                <a:lnTo>
                  <a:pt x="769" y="1169"/>
                </a:lnTo>
                <a:lnTo>
                  <a:pt x="850" y="1088"/>
                </a:lnTo>
                <a:lnTo>
                  <a:pt x="963" y="975"/>
                </a:lnTo>
                <a:lnTo>
                  <a:pt x="1096" y="842"/>
                </a:lnTo>
                <a:lnTo>
                  <a:pt x="1226" y="712"/>
                </a:lnTo>
                <a:lnTo>
                  <a:pt x="1342" y="597"/>
                </a:lnTo>
                <a:lnTo>
                  <a:pt x="1424" y="514"/>
                </a:lnTo>
                <a:lnTo>
                  <a:pt x="1459" y="480"/>
                </a:lnTo>
                <a:lnTo>
                  <a:pt x="1470" y="468"/>
                </a:lnTo>
                <a:lnTo>
                  <a:pt x="1486" y="453"/>
                </a:lnTo>
                <a:lnTo>
                  <a:pt x="1505" y="435"/>
                </a:lnTo>
                <a:lnTo>
                  <a:pt x="1518" y="424"/>
                </a:lnTo>
                <a:lnTo>
                  <a:pt x="1537" y="409"/>
                </a:lnTo>
                <a:lnTo>
                  <a:pt x="1558" y="395"/>
                </a:lnTo>
                <a:lnTo>
                  <a:pt x="1570" y="389"/>
                </a:lnTo>
                <a:lnTo>
                  <a:pt x="1581" y="385"/>
                </a:lnTo>
                <a:lnTo>
                  <a:pt x="1595" y="384"/>
                </a:lnTo>
                <a:lnTo>
                  <a:pt x="1610" y="382"/>
                </a:lnTo>
                <a:lnTo>
                  <a:pt x="1614" y="382"/>
                </a:lnTo>
                <a:lnTo>
                  <a:pt x="1618" y="382"/>
                </a:lnTo>
                <a:lnTo>
                  <a:pt x="1629" y="382"/>
                </a:lnTo>
                <a:lnTo>
                  <a:pt x="1641" y="384"/>
                </a:lnTo>
                <a:lnTo>
                  <a:pt x="1653" y="387"/>
                </a:lnTo>
                <a:lnTo>
                  <a:pt x="1664" y="391"/>
                </a:lnTo>
                <a:lnTo>
                  <a:pt x="1674" y="395"/>
                </a:lnTo>
                <a:lnTo>
                  <a:pt x="1683" y="401"/>
                </a:lnTo>
                <a:lnTo>
                  <a:pt x="1693" y="407"/>
                </a:lnTo>
                <a:lnTo>
                  <a:pt x="1702" y="414"/>
                </a:lnTo>
                <a:lnTo>
                  <a:pt x="1716" y="430"/>
                </a:lnTo>
                <a:lnTo>
                  <a:pt x="1727" y="447"/>
                </a:lnTo>
                <a:lnTo>
                  <a:pt x="1737" y="466"/>
                </a:lnTo>
                <a:lnTo>
                  <a:pt x="1741" y="483"/>
                </a:lnTo>
                <a:lnTo>
                  <a:pt x="1743" y="497"/>
                </a:lnTo>
                <a:lnTo>
                  <a:pt x="1745" y="510"/>
                </a:lnTo>
                <a:lnTo>
                  <a:pt x="1745" y="528"/>
                </a:lnTo>
                <a:lnTo>
                  <a:pt x="1745" y="547"/>
                </a:lnTo>
                <a:lnTo>
                  <a:pt x="1745" y="1468"/>
                </a:lnTo>
                <a:lnTo>
                  <a:pt x="1524" y="1468"/>
                </a:lnTo>
                <a:close/>
                <a:moveTo>
                  <a:pt x="1948" y="1468"/>
                </a:moveTo>
                <a:lnTo>
                  <a:pt x="1946" y="0"/>
                </a:lnTo>
                <a:lnTo>
                  <a:pt x="2180" y="119"/>
                </a:lnTo>
                <a:lnTo>
                  <a:pt x="2180" y="1468"/>
                </a:lnTo>
                <a:lnTo>
                  <a:pt x="1948" y="1468"/>
                </a:lnTo>
                <a:close/>
                <a:moveTo>
                  <a:pt x="2912" y="579"/>
                </a:moveTo>
                <a:lnTo>
                  <a:pt x="2877" y="581"/>
                </a:lnTo>
                <a:lnTo>
                  <a:pt x="2843" y="587"/>
                </a:lnTo>
                <a:lnTo>
                  <a:pt x="2810" y="595"/>
                </a:lnTo>
                <a:lnTo>
                  <a:pt x="2779" y="606"/>
                </a:lnTo>
                <a:lnTo>
                  <a:pt x="2751" y="622"/>
                </a:lnTo>
                <a:lnTo>
                  <a:pt x="2722" y="639"/>
                </a:lnTo>
                <a:lnTo>
                  <a:pt x="2697" y="658"/>
                </a:lnTo>
                <a:lnTo>
                  <a:pt x="2672" y="679"/>
                </a:lnTo>
                <a:lnTo>
                  <a:pt x="2651" y="704"/>
                </a:lnTo>
                <a:lnTo>
                  <a:pt x="2632" y="731"/>
                </a:lnTo>
                <a:lnTo>
                  <a:pt x="2614" y="760"/>
                </a:lnTo>
                <a:lnTo>
                  <a:pt x="2601" y="789"/>
                </a:lnTo>
                <a:lnTo>
                  <a:pt x="2589" y="821"/>
                </a:lnTo>
                <a:lnTo>
                  <a:pt x="2582" y="854"/>
                </a:lnTo>
                <a:lnTo>
                  <a:pt x="2576" y="888"/>
                </a:lnTo>
                <a:lnTo>
                  <a:pt x="2574" y="925"/>
                </a:lnTo>
                <a:lnTo>
                  <a:pt x="2576" y="961"/>
                </a:lnTo>
                <a:lnTo>
                  <a:pt x="2582" y="996"/>
                </a:lnTo>
                <a:lnTo>
                  <a:pt x="2589" y="1029"/>
                </a:lnTo>
                <a:lnTo>
                  <a:pt x="2601" y="1059"/>
                </a:lnTo>
                <a:lnTo>
                  <a:pt x="2614" y="1090"/>
                </a:lnTo>
                <a:lnTo>
                  <a:pt x="2632" y="1119"/>
                </a:lnTo>
                <a:lnTo>
                  <a:pt x="2651" y="1146"/>
                </a:lnTo>
                <a:lnTo>
                  <a:pt x="2672" y="1169"/>
                </a:lnTo>
                <a:lnTo>
                  <a:pt x="2697" y="1192"/>
                </a:lnTo>
                <a:lnTo>
                  <a:pt x="2722" y="1211"/>
                </a:lnTo>
                <a:lnTo>
                  <a:pt x="2751" y="1228"/>
                </a:lnTo>
                <a:lnTo>
                  <a:pt x="2779" y="1244"/>
                </a:lnTo>
                <a:lnTo>
                  <a:pt x="2810" y="1255"/>
                </a:lnTo>
                <a:lnTo>
                  <a:pt x="2843" y="1263"/>
                </a:lnTo>
                <a:lnTo>
                  <a:pt x="2877" y="1269"/>
                </a:lnTo>
                <a:lnTo>
                  <a:pt x="2912" y="1269"/>
                </a:lnTo>
                <a:lnTo>
                  <a:pt x="2946" y="1269"/>
                </a:lnTo>
                <a:lnTo>
                  <a:pt x="2981" y="1263"/>
                </a:lnTo>
                <a:lnTo>
                  <a:pt x="3014" y="1255"/>
                </a:lnTo>
                <a:lnTo>
                  <a:pt x="3044" y="1244"/>
                </a:lnTo>
                <a:lnTo>
                  <a:pt x="3073" y="1228"/>
                </a:lnTo>
                <a:lnTo>
                  <a:pt x="3102" y="1211"/>
                </a:lnTo>
                <a:lnTo>
                  <a:pt x="3127" y="1192"/>
                </a:lnTo>
                <a:lnTo>
                  <a:pt x="3152" y="1169"/>
                </a:lnTo>
                <a:lnTo>
                  <a:pt x="3173" y="1146"/>
                </a:lnTo>
                <a:lnTo>
                  <a:pt x="3192" y="1119"/>
                </a:lnTo>
                <a:lnTo>
                  <a:pt x="3209" y="1090"/>
                </a:lnTo>
                <a:lnTo>
                  <a:pt x="3223" y="1059"/>
                </a:lnTo>
                <a:lnTo>
                  <a:pt x="3234" y="1029"/>
                </a:lnTo>
                <a:lnTo>
                  <a:pt x="3242" y="996"/>
                </a:lnTo>
                <a:lnTo>
                  <a:pt x="3248" y="961"/>
                </a:lnTo>
                <a:lnTo>
                  <a:pt x="3248" y="925"/>
                </a:lnTo>
                <a:lnTo>
                  <a:pt x="3248" y="888"/>
                </a:lnTo>
                <a:lnTo>
                  <a:pt x="3242" y="854"/>
                </a:lnTo>
                <a:lnTo>
                  <a:pt x="3234" y="821"/>
                </a:lnTo>
                <a:lnTo>
                  <a:pt x="3223" y="789"/>
                </a:lnTo>
                <a:lnTo>
                  <a:pt x="3209" y="760"/>
                </a:lnTo>
                <a:lnTo>
                  <a:pt x="3192" y="731"/>
                </a:lnTo>
                <a:lnTo>
                  <a:pt x="3173" y="704"/>
                </a:lnTo>
                <a:lnTo>
                  <a:pt x="3152" y="679"/>
                </a:lnTo>
                <a:lnTo>
                  <a:pt x="3127" y="658"/>
                </a:lnTo>
                <a:lnTo>
                  <a:pt x="3102" y="639"/>
                </a:lnTo>
                <a:lnTo>
                  <a:pt x="3073" y="622"/>
                </a:lnTo>
                <a:lnTo>
                  <a:pt x="3044" y="606"/>
                </a:lnTo>
                <a:lnTo>
                  <a:pt x="3014" y="595"/>
                </a:lnTo>
                <a:lnTo>
                  <a:pt x="2981" y="587"/>
                </a:lnTo>
                <a:lnTo>
                  <a:pt x="2946" y="581"/>
                </a:lnTo>
                <a:lnTo>
                  <a:pt x="2912" y="579"/>
                </a:lnTo>
                <a:close/>
                <a:moveTo>
                  <a:pt x="2912" y="1489"/>
                </a:moveTo>
                <a:lnTo>
                  <a:pt x="2883" y="1487"/>
                </a:lnTo>
                <a:lnTo>
                  <a:pt x="2854" y="1485"/>
                </a:lnTo>
                <a:lnTo>
                  <a:pt x="2826" y="1482"/>
                </a:lnTo>
                <a:lnTo>
                  <a:pt x="2799" y="1478"/>
                </a:lnTo>
                <a:lnTo>
                  <a:pt x="2772" y="1470"/>
                </a:lnTo>
                <a:lnTo>
                  <a:pt x="2745" y="1462"/>
                </a:lnTo>
                <a:lnTo>
                  <a:pt x="2718" y="1455"/>
                </a:lnTo>
                <a:lnTo>
                  <a:pt x="2693" y="1443"/>
                </a:lnTo>
                <a:lnTo>
                  <a:pt x="2668" y="1434"/>
                </a:lnTo>
                <a:lnTo>
                  <a:pt x="2643" y="1420"/>
                </a:lnTo>
                <a:lnTo>
                  <a:pt x="2620" y="1407"/>
                </a:lnTo>
                <a:lnTo>
                  <a:pt x="2597" y="1391"/>
                </a:lnTo>
                <a:lnTo>
                  <a:pt x="2574" y="1376"/>
                </a:lnTo>
                <a:lnTo>
                  <a:pt x="2553" y="1359"/>
                </a:lnTo>
                <a:lnTo>
                  <a:pt x="2534" y="1342"/>
                </a:lnTo>
                <a:lnTo>
                  <a:pt x="2515" y="1322"/>
                </a:lnTo>
                <a:lnTo>
                  <a:pt x="2495" y="1303"/>
                </a:lnTo>
                <a:lnTo>
                  <a:pt x="2478" y="1284"/>
                </a:lnTo>
                <a:lnTo>
                  <a:pt x="2461" y="1263"/>
                </a:lnTo>
                <a:lnTo>
                  <a:pt x="2445" y="1240"/>
                </a:lnTo>
                <a:lnTo>
                  <a:pt x="2430" y="1217"/>
                </a:lnTo>
                <a:lnTo>
                  <a:pt x="2417" y="1194"/>
                </a:lnTo>
                <a:lnTo>
                  <a:pt x="2403" y="1169"/>
                </a:lnTo>
                <a:lnTo>
                  <a:pt x="2394" y="1144"/>
                </a:lnTo>
                <a:lnTo>
                  <a:pt x="2382" y="1119"/>
                </a:lnTo>
                <a:lnTo>
                  <a:pt x="2374" y="1092"/>
                </a:lnTo>
                <a:lnTo>
                  <a:pt x="2367" y="1065"/>
                </a:lnTo>
                <a:lnTo>
                  <a:pt x="2359" y="1038"/>
                </a:lnTo>
                <a:lnTo>
                  <a:pt x="2355" y="1011"/>
                </a:lnTo>
                <a:lnTo>
                  <a:pt x="2351" y="983"/>
                </a:lnTo>
                <a:lnTo>
                  <a:pt x="2349" y="954"/>
                </a:lnTo>
                <a:lnTo>
                  <a:pt x="2349" y="925"/>
                </a:lnTo>
                <a:lnTo>
                  <a:pt x="2349" y="896"/>
                </a:lnTo>
                <a:lnTo>
                  <a:pt x="2351" y="867"/>
                </a:lnTo>
                <a:lnTo>
                  <a:pt x="2355" y="839"/>
                </a:lnTo>
                <a:lnTo>
                  <a:pt x="2359" y="812"/>
                </a:lnTo>
                <a:lnTo>
                  <a:pt x="2367" y="785"/>
                </a:lnTo>
                <a:lnTo>
                  <a:pt x="2374" y="758"/>
                </a:lnTo>
                <a:lnTo>
                  <a:pt x="2382" y="731"/>
                </a:lnTo>
                <a:lnTo>
                  <a:pt x="2394" y="706"/>
                </a:lnTo>
                <a:lnTo>
                  <a:pt x="2403" y="681"/>
                </a:lnTo>
                <a:lnTo>
                  <a:pt x="2417" y="656"/>
                </a:lnTo>
                <a:lnTo>
                  <a:pt x="2430" y="633"/>
                </a:lnTo>
                <a:lnTo>
                  <a:pt x="2445" y="610"/>
                </a:lnTo>
                <a:lnTo>
                  <a:pt x="2461" y="587"/>
                </a:lnTo>
                <a:lnTo>
                  <a:pt x="2478" y="566"/>
                </a:lnTo>
                <a:lnTo>
                  <a:pt x="2495" y="547"/>
                </a:lnTo>
                <a:lnTo>
                  <a:pt x="2515" y="526"/>
                </a:lnTo>
                <a:lnTo>
                  <a:pt x="2534" y="508"/>
                </a:lnTo>
                <a:lnTo>
                  <a:pt x="2553" y="491"/>
                </a:lnTo>
                <a:lnTo>
                  <a:pt x="2574" y="474"/>
                </a:lnTo>
                <a:lnTo>
                  <a:pt x="2597" y="458"/>
                </a:lnTo>
                <a:lnTo>
                  <a:pt x="2620" y="443"/>
                </a:lnTo>
                <a:lnTo>
                  <a:pt x="2643" y="430"/>
                </a:lnTo>
                <a:lnTo>
                  <a:pt x="2668" y="416"/>
                </a:lnTo>
                <a:lnTo>
                  <a:pt x="2693" y="405"/>
                </a:lnTo>
                <a:lnTo>
                  <a:pt x="2718" y="395"/>
                </a:lnTo>
                <a:lnTo>
                  <a:pt x="2745" y="387"/>
                </a:lnTo>
                <a:lnTo>
                  <a:pt x="2772" y="380"/>
                </a:lnTo>
                <a:lnTo>
                  <a:pt x="2799" y="372"/>
                </a:lnTo>
                <a:lnTo>
                  <a:pt x="2826" y="368"/>
                </a:lnTo>
                <a:lnTo>
                  <a:pt x="2854" y="364"/>
                </a:lnTo>
                <a:lnTo>
                  <a:pt x="2883" y="362"/>
                </a:lnTo>
                <a:lnTo>
                  <a:pt x="2912" y="361"/>
                </a:lnTo>
                <a:lnTo>
                  <a:pt x="2941" y="362"/>
                </a:lnTo>
                <a:lnTo>
                  <a:pt x="2969" y="364"/>
                </a:lnTo>
                <a:lnTo>
                  <a:pt x="2998" y="368"/>
                </a:lnTo>
                <a:lnTo>
                  <a:pt x="3025" y="372"/>
                </a:lnTo>
                <a:lnTo>
                  <a:pt x="3052" y="380"/>
                </a:lnTo>
                <a:lnTo>
                  <a:pt x="3079" y="387"/>
                </a:lnTo>
                <a:lnTo>
                  <a:pt x="3106" y="395"/>
                </a:lnTo>
                <a:lnTo>
                  <a:pt x="3131" y="405"/>
                </a:lnTo>
                <a:lnTo>
                  <a:pt x="3156" y="416"/>
                </a:lnTo>
                <a:lnTo>
                  <a:pt x="3181" y="430"/>
                </a:lnTo>
                <a:lnTo>
                  <a:pt x="3204" y="443"/>
                </a:lnTo>
                <a:lnTo>
                  <a:pt x="3227" y="458"/>
                </a:lnTo>
                <a:lnTo>
                  <a:pt x="3248" y="474"/>
                </a:lnTo>
                <a:lnTo>
                  <a:pt x="3269" y="491"/>
                </a:lnTo>
                <a:lnTo>
                  <a:pt x="3290" y="508"/>
                </a:lnTo>
                <a:lnTo>
                  <a:pt x="3309" y="526"/>
                </a:lnTo>
                <a:lnTo>
                  <a:pt x="3328" y="547"/>
                </a:lnTo>
                <a:lnTo>
                  <a:pt x="3346" y="566"/>
                </a:lnTo>
                <a:lnTo>
                  <a:pt x="3363" y="587"/>
                </a:lnTo>
                <a:lnTo>
                  <a:pt x="3378" y="610"/>
                </a:lnTo>
                <a:lnTo>
                  <a:pt x="3394" y="633"/>
                </a:lnTo>
                <a:lnTo>
                  <a:pt x="3407" y="656"/>
                </a:lnTo>
                <a:lnTo>
                  <a:pt x="3419" y="681"/>
                </a:lnTo>
                <a:lnTo>
                  <a:pt x="3430" y="706"/>
                </a:lnTo>
                <a:lnTo>
                  <a:pt x="3442" y="731"/>
                </a:lnTo>
                <a:lnTo>
                  <a:pt x="3449" y="758"/>
                </a:lnTo>
                <a:lnTo>
                  <a:pt x="3457" y="785"/>
                </a:lnTo>
                <a:lnTo>
                  <a:pt x="3463" y="812"/>
                </a:lnTo>
                <a:lnTo>
                  <a:pt x="3469" y="839"/>
                </a:lnTo>
                <a:lnTo>
                  <a:pt x="3472" y="867"/>
                </a:lnTo>
                <a:lnTo>
                  <a:pt x="3474" y="896"/>
                </a:lnTo>
                <a:lnTo>
                  <a:pt x="3474" y="925"/>
                </a:lnTo>
                <a:lnTo>
                  <a:pt x="3474" y="954"/>
                </a:lnTo>
                <a:lnTo>
                  <a:pt x="3472" y="983"/>
                </a:lnTo>
                <a:lnTo>
                  <a:pt x="3469" y="1011"/>
                </a:lnTo>
                <a:lnTo>
                  <a:pt x="3463" y="1038"/>
                </a:lnTo>
                <a:lnTo>
                  <a:pt x="3457" y="1065"/>
                </a:lnTo>
                <a:lnTo>
                  <a:pt x="3449" y="1092"/>
                </a:lnTo>
                <a:lnTo>
                  <a:pt x="3442" y="1119"/>
                </a:lnTo>
                <a:lnTo>
                  <a:pt x="3430" y="1144"/>
                </a:lnTo>
                <a:lnTo>
                  <a:pt x="3419" y="1169"/>
                </a:lnTo>
                <a:lnTo>
                  <a:pt x="3407" y="1194"/>
                </a:lnTo>
                <a:lnTo>
                  <a:pt x="3394" y="1217"/>
                </a:lnTo>
                <a:lnTo>
                  <a:pt x="3378" y="1240"/>
                </a:lnTo>
                <a:lnTo>
                  <a:pt x="3363" y="1263"/>
                </a:lnTo>
                <a:lnTo>
                  <a:pt x="3346" y="1284"/>
                </a:lnTo>
                <a:lnTo>
                  <a:pt x="3328" y="1303"/>
                </a:lnTo>
                <a:lnTo>
                  <a:pt x="3309" y="1322"/>
                </a:lnTo>
                <a:lnTo>
                  <a:pt x="3290" y="1342"/>
                </a:lnTo>
                <a:lnTo>
                  <a:pt x="3269" y="1359"/>
                </a:lnTo>
                <a:lnTo>
                  <a:pt x="3248" y="1376"/>
                </a:lnTo>
                <a:lnTo>
                  <a:pt x="3227" y="1391"/>
                </a:lnTo>
                <a:lnTo>
                  <a:pt x="3204" y="1407"/>
                </a:lnTo>
                <a:lnTo>
                  <a:pt x="3181" y="1420"/>
                </a:lnTo>
                <a:lnTo>
                  <a:pt x="3156" y="1434"/>
                </a:lnTo>
                <a:lnTo>
                  <a:pt x="3131" y="1443"/>
                </a:lnTo>
                <a:lnTo>
                  <a:pt x="3106" y="1455"/>
                </a:lnTo>
                <a:lnTo>
                  <a:pt x="3079" y="1462"/>
                </a:lnTo>
                <a:lnTo>
                  <a:pt x="3052" y="1470"/>
                </a:lnTo>
                <a:lnTo>
                  <a:pt x="3025" y="1478"/>
                </a:lnTo>
                <a:lnTo>
                  <a:pt x="2998" y="1482"/>
                </a:lnTo>
                <a:lnTo>
                  <a:pt x="2969" y="1485"/>
                </a:lnTo>
                <a:lnTo>
                  <a:pt x="2941" y="1487"/>
                </a:lnTo>
                <a:lnTo>
                  <a:pt x="2912" y="14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>
            <a:off x="251520" y="260648"/>
            <a:ext cx="8652994" cy="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251520" y="3767269"/>
            <a:ext cx="8652994" cy="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Kuvan paikkamerkki 2"/>
          <p:cNvSpPr>
            <a:spLocks noGrp="1"/>
          </p:cNvSpPr>
          <p:nvPr>
            <p:ph type="pic" idx="11" hasCustomPrompt="1"/>
          </p:nvPr>
        </p:nvSpPr>
        <p:spPr>
          <a:xfrm>
            <a:off x="3333552" y="4732294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14" name="Kuvan paikkamerkki 2"/>
          <p:cNvSpPr>
            <a:spLocks noGrp="1"/>
          </p:cNvSpPr>
          <p:nvPr>
            <p:ph type="pic" idx="12" hasCustomPrompt="1"/>
          </p:nvPr>
        </p:nvSpPr>
        <p:spPr>
          <a:xfrm>
            <a:off x="6105781" y="4732294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 hasCustomPrompt="1"/>
          </p:nvPr>
        </p:nvSpPr>
        <p:spPr>
          <a:xfrm>
            <a:off x="162202" y="3839525"/>
            <a:ext cx="6624637" cy="431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6" name="Kuvan paikkamerkki 2"/>
          <p:cNvSpPr>
            <a:spLocks noGrp="1"/>
          </p:cNvSpPr>
          <p:nvPr>
            <p:ph type="pic" idx="17" hasCustomPrompt="1"/>
          </p:nvPr>
        </p:nvSpPr>
        <p:spPr>
          <a:xfrm>
            <a:off x="539552" y="1299665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27" name="Kuvan paikkamerkki 2"/>
          <p:cNvSpPr>
            <a:spLocks noGrp="1"/>
          </p:cNvSpPr>
          <p:nvPr>
            <p:ph type="pic" idx="18" hasCustomPrompt="1"/>
          </p:nvPr>
        </p:nvSpPr>
        <p:spPr>
          <a:xfrm>
            <a:off x="3333552" y="1299665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28" name="Kuvan paikkamerkki 2"/>
          <p:cNvSpPr>
            <a:spLocks noGrp="1"/>
          </p:cNvSpPr>
          <p:nvPr>
            <p:ph type="pic" idx="19" hasCustomPrompt="1"/>
          </p:nvPr>
        </p:nvSpPr>
        <p:spPr>
          <a:xfrm>
            <a:off x="6105781" y="1299665"/>
            <a:ext cx="2520280" cy="133644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Logo</a:t>
            </a:r>
          </a:p>
        </p:txBody>
      </p:sp>
      <p:sp>
        <p:nvSpPr>
          <p:cNvPr id="15" name="Freeform 6"/>
          <p:cNvSpPr>
            <a:spLocks noEditPoints="1"/>
          </p:cNvSpPr>
          <p:nvPr userDrawn="1"/>
        </p:nvSpPr>
        <p:spPr bwMode="auto">
          <a:xfrm>
            <a:off x="7765143" y="6124670"/>
            <a:ext cx="1139371" cy="488350"/>
          </a:xfrm>
          <a:custGeom>
            <a:avLst/>
            <a:gdLst>
              <a:gd name="T0" fmla="*/ 69 w 3474"/>
              <a:gd name="T1" fmla="*/ 1453 h 1489"/>
              <a:gd name="T2" fmla="*/ 7 w 3474"/>
              <a:gd name="T3" fmla="*/ 1384 h 1489"/>
              <a:gd name="T4" fmla="*/ 0 w 3474"/>
              <a:gd name="T5" fmla="*/ 380 h 1489"/>
              <a:gd name="T6" fmla="*/ 940 w 3474"/>
              <a:gd name="T7" fmla="*/ 380 h 1489"/>
              <a:gd name="T8" fmla="*/ 1057 w 3474"/>
              <a:gd name="T9" fmla="*/ 428 h 1489"/>
              <a:gd name="T10" fmla="*/ 1082 w 3474"/>
              <a:gd name="T11" fmla="*/ 541 h 1489"/>
              <a:gd name="T12" fmla="*/ 1031 w 3474"/>
              <a:gd name="T13" fmla="*/ 622 h 1489"/>
              <a:gd name="T14" fmla="*/ 516 w 3474"/>
              <a:gd name="T15" fmla="*/ 1138 h 1489"/>
              <a:gd name="T16" fmla="*/ 240 w 3474"/>
              <a:gd name="T17" fmla="*/ 1413 h 1489"/>
              <a:gd name="T18" fmla="*/ 149 w 3474"/>
              <a:gd name="T19" fmla="*/ 1464 h 1489"/>
              <a:gd name="T20" fmla="*/ 954 w 3474"/>
              <a:gd name="T21" fmla="*/ 1282 h 1489"/>
              <a:gd name="T22" fmla="*/ 737 w 3474"/>
              <a:gd name="T23" fmla="*/ 1459 h 1489"/>
              <a:gd name="T24" fmla="*/ 660 w 3474"/>
              <a:gd name="T25" fmla="*/ 1365 h 1489"/>
              <a:gd name="T26" fmla="*/ 681 w 3474"/>
              <a:gd name="T27" fmla="*/ 1265 h 1489"/>
              <a:gd name="T28" fmla="*/ 739 w 3474"/>
              <a:gd name="T29" fmla="*/ 1199 h 1489"/>
              <a:gd name="T30" fmla="*/ 1226 w 3474"/>
              <a:gd name="T31" fmla="*/ 712 h 1489"/>
              <a:gd name="T32" fmla="*/ 1505 w 3474"/>
              <a:gd name="T33" fmla="*/ 435 h 1489"/>
              <a:gd name="T34" fmla="*/ 1595 w 3474"/>
              <a:gd name="T35" fmla="*/ 384 h 1489"/>
              <a:gd name="T36" fmla="*/ 1653 w 3474"/>
              <a:gd name="T37" fmla="*/ 387 h 1489"/>
              <a:gd name="T38" fmla="*/ 1716 w 3474"/>
              <a:gd name="T39" fmla="*/ 430 h 1489"/>
              <a:gd name="T40" fmla="*/ 1745 w 3474"/>
              <a:gd name="T41" fmla="*/ 528 h 1489"/>
              <a:gd name="T42" fmla="*/ 2180 w 3474"/>
              <a:gd name="T43" fmla="*/ 119 h 1489"/>
              <a:gd name="T44" fmla="*/ 2810 w 3474"/>
              <a:gd name="T45" fmla="*/ 595 h 1489"/>
              <a:gd name="T46" fmla="*/ 2651 w 3474"/>
              <a:gd name="T47" fmla="*/ 704 h 1489"/>
              <a:gd name="T48" fmla="*/ 2576 w 3474"/>
              <a:gd name="T49" fmla="*/ 888 h 1489"/>
              <a:gd name="T50" fmla="*/ 2614 w 3474"/>
              <a:gd name="T51" fmla="*/ 1090 h 1489"/>
              <a:gd name="T52" fmla="*/ 2751 w 3474"/>
              <a:gd name="T53" fmla="*/ 1228 h 1489"/>
              <a:gd name="T54" fmla="*/ 2946 w 3474"/>
              <a:gd name="T55" fmla="*/ 1269 h 1489"/>
              <a:gd name="T56" fmla="*/ 3127 w 3474"/>
              <a:gd name="T57" fmla="*/ 1192 h 1489"/>
              <a:gd name="T58" fmla="*/ 3234 w 3474"/>
              <a:gd name="T59" fmla="*/ 1029 h 1489"/>
              <a:gd name="T60" fmla="*/ 3234 w 3474"/>
              <a:gd name="T61" fmla="*/ 821 h 1489"/>
              <a:gd name="T62" fmla="*/ 3127 w 3474"/>
              <a:gd name="T63" fmla="*/ 658 h 1489"/>
              <a:gd name="T64" fmla="*/ 2946 w 3474"/>
              <a:gd name="T65" fmla="*/ 581 h 1489"/>
              <a:gd name="T66" fmla="*/ 2799 w 3474"/>
              <a:gd name="T67" fmla="*/ 1478 h 1489"/>
              <a:gd name="T68" fmla="*/ 2643 w 3474"/>
              <a:gd name="T69" fmla="*/ 1420 h 1489"/>
              <a:gd name="T70" fmla="*/ 2515 w 3474"/>
              <a:gd name="T71" fmla="*/ 1322 h 1489"/>
              <a:gd name="T72" fmla="*/ 2417 w 3474"/>
              <a:gd name="T73" fmla="*/ 1194 h 1489"/>
              <a:gd name="T74" fmla="*/ 2359 w 3474"/>
              <a:gd name="T75" fmla="*/ 1038 h 1489"/>
              <a:gd name="T76" fmla="*/ 2351 w 3474"/>
              <a:gd name="T77" fmla="*/ 867 h 1489"/>
              <a:gd name="T78" fmla="*/ 2394 w 3474"/>
              <a:gd name="T79" fmla="*/ 706 h 1489"/>
              <a:gd name="T80" fmla="*/ 2478 w 3474"/>
              <a:gd name="T81" fmla="*/ 566 h 1489"/>
              <a:gd name="T82" fmla="*/ 2597 w 3474"/>
              <a:gd name="T83" fmla="*/ 458 h 1489"/>
              <a:gd name="T84" fmla="*/ 2745 w 3474"/>
              <a:gd name="T85" fmla="*/ 387 h 1489"/>
              <a:gd name="T86" fmla="*/ 2912 w 3474"/>
              <a:gd name="T87" fmla="*/ 361 h 1489"/>
              <a:gd name="T88" fmla="*/ 3079 w 3474"/>
              <a:gd name="T89" fmla="*/ 387 h 1489"/>
              <a:gd name="T90" fmla="*/ 3227 w 3474"/>
              <a:gd name="T91" fmla="*/ 458 h 1489"/>
              <a:gd name="T92" fmla="*/ 3346 w 3474"/>
              <a:gd name="T93" fmla="*/ 566 h 1489"/>
              <a:gd name="T94" fmla="*/ 3430 w 3474"/>
              <a:gd name="T95" fmla="*/ 706 h 1489"/>
              <a:gd name="T96" fmla="*/ 3472 w 3474"/>
              <a:gd name="T97" fmla="*/ 867 h 1489"/>
              <a:gd name="T98" fmla="*/ 3463 w 3474"/>
              <a:gd name="T99" fmla="*/ 1038 h 1489"/>
              <a:gd name="T100" fmla="*/ 3407 w 3474"/>
              <a:gd name="T101" fmla="*/ 1194 h 1489"/>
              <a:gd name="T102" fmla="*/ 3309 w 3474"/>
              <a:gd name="T103" fmla="*/ 1322 h 1489"/>
              <a:gd name="T104" fmla="*/ 3181 w 3474"/>
              <a:gd name="T105" fmla="*/ 1420 h 1489"/>
              <a:gd name="T106" fmla="*/ 3025 w 3474"/>
              <a:gd name="T107" fmla="*/ 1478 h 1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74" h="1489">
                <a:moveTo>
                  <a:pt x="126" y="1466"/>
                </a:moveTo>
                <a:lnTo>
                  <a:pt x="115" y="1466"/>
                </a:lnTo>
                <a:lnTo>
                  <a:pt x="101" y="1464"/>
                </a:lnTo>
                <a:lnTo>
                  <a:pt x="90" y="1461"/>
                </a:lnTo>
                <a:lnTo>
                  <a:pt x="80" y="1457"/>
                </a:lnTo>
                <a:lnTo>
                  <a:pt x="69" y="1453"/>
                </a:lnTo>
                <a:lnTo>
                  <a:pt x="59" y="1447"/>
                </a:lnTo>
                <a:lnTo>
                  <a:pt x="51" y="1441"/>
                </a:lnTo>
                <a:lnTo>
                  <a:pt x="42" y="1434"/>
                </a:lnTo>
                <a:lnTo>
                  <a:pt x="28" y="1418"/>
                </a:lnTo>
                <a:lnTo>
                  <a:pt x="17" y="1401"/>
                </a:lnTo>
                <a:lnTo>
                  <a:pt x="7" y="1384"/>
                </a:lnTo>
                <a:lnTo>
                  <a:pt x="2" y="1365"/>
                </a:lnTo>
                <a:lnTo>
                  <a:pt x="0" y="1351"/>
                </a:lnTo>
                <a:lnTo>
                  <a:pt x="0" y="1338"/>
                </a:lnTo>
                <a:lnTo>
                  <a:pt x="0" y="1322"/>
                </a:lnTo>
                <a:lnTo>
                  <a:pt x="0" y="1305"/>
                </a:lnTo>
                <a:lnTo>
                  <a:pt x="0" y="380"/>
                </a:lnTo>
                <a:lnTo>
                  <a:pt x="218" y="380"/>
                </a:lnTo>
                <a:lnTo>
                  <a:pt x="218" y="1140"/>
                </a:lnTo>
                <a:lnTo>
                  <a:pt x="789" y="566"/>
                </a:lnTo>
                <a:lnTo>
                  <a:pt x="397" y="566"/>
                </a:lnTo>
                <a:lnTo>
                  <a:pt x="503" y="380"/>
                </a:lnTo>
                <a:lnTo>
                  <a:pt x="940" y="380"/>
                </a:lnTo>
                <a:lnTo>
                  <a:pt x="967" y="380"/>
                </a:lnTo>
                <a:lnTo>
                  <a:pt x="986" y="384"/>
                </a:lnTo>
                <a:lnTo>
                  <a:pt x="1007" y="389"/>
                </a:lnTo>
                <a:lnTo>
                  <a:pt x="1027" y="399"/>
                </a:lnTo>
                <a:lnTo>
                  <a:pt x="1042" y="412"/>
                </a:lnTo>
                <a:lnTo>
                  <a:pt x="1057" y="428"/>
                </a:lnTo>
                <a:lnTo>
                  <a:pt x="1069" y="445"/>
                </a:lnTo>
                <a:lnTo>
                  <a:pt x="1079" y="464"/>
                </a:lnTo>
                <a:lnTo>
                  <a:pt x="1084" y="485"/>
                </a:lnTo>
                <a:lnTo>
                  <a:pt x="1086" y="506"/>
                </a:lnTo>
                <a:lnTo>
                  <a:pt x="1086" y="524"/>
                </a:lnTo>
                <a:lnTo>
                  <a:pt x="1082" y="541"/>
                </a:lnTo>
                <a:lnTo>
                  <a:pt x="1077" y="554"/>
                </a:lnTo>
                <a:lnTo>
                  <a:pt x="1071" y="570"/>
                </a:lnTo>
                <a:lnTo>
                  <a:pt x="1063" y="583"/>
                </a:lnTo>
                <a:lnTo>
                  <a:pt x="1054" y="595"/>
                </a:lnTo>
                <a:lnTo>
                  <a:pt x="1042" y="608"/>
                </a:lnTo>
                <a:lnTo>
                  <a:pt x="1031" y="622"/>
                </a:lnTo>
                <a:lnTo>
                  <a:pt x="1006" y="647"/>
                </a:lnTo>
                <a:lnTo>
                  <a:pt x="975" y="679"/>
                </a:lnTo>
                <a:lnTo>
                  <a:pt x="892" y="760"/>
                </a:lnTo>
                <a:lnTo>
                  <a:pt x="779" y="875"/>
                </a:lnTo>
                <a:lnTo>
                  <a:pt x="647" y="1006"/>
                </a:lnTo>
                <a:lnTo>
                  <a:pt x="516" y="1138"/>
                </a:lnTo>
                <a:lnTo>
                  <a:pt x="401" y="1253"/>
                </a:lnTo>
                <a:lnTo>
                  <a:pt x="318" y="1336"/>
                </a:lnTo>
                <a:lnTo>
                  <a:pt x="286" y="1368"/>
                </a:lnTo>
                <a:lnTo>
                  <a:pt x="274" y="1380"/>
                </a:lnTo>
                <a:lnTo>
                  <a:pt x="257" y="1395"/>
                </a:lnTo>
                <a:lnTo>
                  <a:pt x="240" y="1413"/>
                </a:lnTo>
                <a:lnTo>
                  <a:pt x="226" y="1424"/>
                </a:lnTo>
                <a:lnTo>
                  <a:pt x="205" y="1439"/>
                </a:lnTo>
                <a:lnTo>
                  <a:pt x="186" y="1453"/>
                </a:lnTo>
                <a:lnTo>
                  <a:pt x="174" y="1459"/>
                </a:lnTo>
                <a:lnTo>
                  <a:pt x="161" y="1462"/>
                </a:lnTo>
                <a:lnTo>
                  <a:pt x="149" y="1464"/>
                </a:lnTo>
                <a:lnTo>
                  <a:pt x="134" y="1466"/>
                </a:lnTo>
                <a:lnTo>
                  <a:pt x="130" y="1466"/>
                </a:lnTo>
                <a:lnTo>
                  <a:pt x="126" y="1466"/>
                </a:lnTo>
                <a:close/>
                <a:moveTo>
                  <a:pt x="1524" y="1468"/>
                </a:moveTo>
                <a:lnTo>
                  <a:pt x="1524" y="708"/>
                </a:lnTo>
                <a:lnTo>
                  <a:pt x="954" y="1282"/>
                </a:lnTo>
                <a:lnTo>
                  <a:pt x="1347" y="1282"/>
                </a:lnTo>
                <a:lnTo>
                  <a:pt x="1242" y="1468"/>
                </a:lnTo>
                <a:lnTo>
                  <a:pt x="804" y="1468"/>
                </a:lnTo>
                <a:lnTo>
                  <a:pt x="777" y="1468"/>
                </a:lnTo>
                <a:lnTo>
                  <a:pt x="758" y="1464"/>
                </a:lnTo>
                <a:lnTo>
                  <a:pt x="737" y="1459"/>
                </a:lnTo>
                <a:lnTo>
                  <a:pt x="718" y="1449"/>
                </a:lnTo>
                <a:lnTo>
                  <a:pt x="700" y="1436"/>
                </a:lnTo>
                <a:lnTo>
                  <a:pt x="687" y="1420"/>
                </a:lnTo>
                <a:lnTo>
                  <a:pt x="673" y="1403"/>
                </a:lnTo>
                <a:lnTo>
                  <a:pt x="666" y="1384"/>
                </a:lnTo>
                <a:lnTo>
                  <a:pt x="660" y="1365"/>
                </a:lnTo>
                <a:lnTo>
                  <a:pt x="658" y="1342"/>
                </a:lnTo>
                <a:lnTo>
                  <a:pt x="658" y="1324"/>
                </a:lnTo>
                <a:lnTo>
                  <a:pt x="662" y="1307"/>
                </a:lnTo>
                <a:lnTo>
                  <a:pt x="666" y="1294"/>
                </a:lnTo>
                <a:lnTo>
                  <a:pt x="673" y="1278"/>
                </a:lnTo>
                <a:lnTo>
                  <a:pt x="681" y="1265"/>
                </a:lnTo>
                <a:lnTo>
                  <a:pt x="691" y="1253"/>
                </a:lnTo>
                <a:lnTo>
                  <a:pt x="700" y="1240"/>
                </a:lnTo>
                <a:lnTo>
                  <a:pt x="714" y="1226"/>
                </a:lnTo>
                <a:lnTo>
                  <a:pt x="737" y="1201"/>
                </a:lnTo>
                <a:lnTo>
                  <a:pt x="737" y="1201"/>
                </a:lnTo>
                <a:lnTo>
                  <a:pt x="739" y="1199"/>
                </a:lnTo>
                <a:lnTo>
                  <a:pt x="739" y="1199"/>
                </a:lnTo>
                <a:lnTo>
                  <a:pt x="769" y="1169"/>
                </a:lnTo>
                <a:lnTo>
                  <a:pt x="850" y="1088"/>
                </a:lnTo>
                <a:lnTo>
                  <a:pt x="963" y="975"/>
                </a:lnTo>
                <a:lnTo>
                  <a:pt x="1096" y="842"/>
                </a:lnTo>
                <a:lnTo>
                  <a:pt x="1226" y="712"/>
                </a:lnTo>
                <a:lnTo>
                  <a:pt x="1342" y="597"/>
                </a:lnTo>
                <a:lnTo>
                  <a:pt x="1424" y="514"/>
                </a:lnTo>
                <a:lnTo>
                  <a:pt x="1459" y="480"/>
                </a:lnTo>
                <a:lnTo>
                  <a:pt x="1470" y="468"/>
                </a:lnTo>
                <a:lnTo>
                  <a:pt x="1486" y="453"/>
                </a:lnTo>
                <a:lnTo>
                  <a:pt x="1505" y="435"/>
                </a:lnTo>
                <a:lnTo>
                  <a:pt x="1518" y="424"/>
                </a:lnTo>
                <a:lnTo>
                  <a:pt x="1537" y="409"/>
                </a:lnTo>
                <a:lnTo>
                  <a:pt x="1558" y="395"/>
                </a:lnTo>
                <a:lnTo>
                  <a:pt x="1570" y="389"/>
                </a:lnTo>
                <a:lnTo>
                  <a:pt x="1581" y="385"/>
                </a:lnTo>
                <a:lnTo>
                  <a:pt x="1595" y="384"/>
                </a:lnTo>
                <a:lnTo>
                  <a:pt x="1610" y="382"/>
                </a:lnTo>
                <a:lnTo>
                  <a:pt x="1614" y="382"/>
                </a:lnTo>
                <a:lnTo>
                  <a:pt x="1618" y="382"/>
                </a:lnTo>
                <a:lnTo>
                  <a:pt x="1629" y="382"/>
                </a:lnTo>
                <a:lnTo>
                  <a:pt x="1641" y="384"/>
                </a:lnTo>
                <a:lnTo>
                  <a:pt x="1653" y="387"/>
                </a:lnTo>
                <a:lnTo>
                  <a:pt x="1664" y="391"/>
                </a:lnTo>
                <a:lnTo>
                  <a:pt x="1674" y="395"/>
                </a:lnTo>
                <a:lnTo>
                  <a:pt x="1683" y="401"/>
                </a:lnTo>
                <a:lnTo>
                  <a:pt x="1693" y="407"/>
                </a:lnTo>
                <a:lnTo>
                  <a:pt x="1702" y="414"/>
                </a:lnTo>
                <a:lnTo>
                  <a:pt x="1716" y="430"/>
                </a:lnTo>
                <a:lnTo>
                  <a:pt x="1727" y="447"/>
                </a:lnTo>
                <a:lnTo>
                  <a:pt x="1737" y="466"/>
                </a:lnTo>
                <a:lnTo>
                  <a:pt x="1741" y="483"/>
                </a:lnTo>
                <a:lnTo>
                  <a:pt x="1743" y="497"/>
                </a:lnTo>
                <a:lnTo>
                  <a:pt x="1745" y="510"/>
                </a:lnTo>
                <a:lnTo>
                  <a:pt x="1745" y="528"/>
                </a:lnTo>
                <a:lnTo>
                  <a:pt x="1745" y="547"/>
                </a:lnTo>
                <a:lnTo>
                  <a:pt x="1745" y="1468"/>
                </a:lnTo>
                <a:lnTo>
                  <a:pt x="1524" y="1468"/>
                </a:lnTo>
                <a:close/>
                <a:moveTo>
                  <a:pt x="1948" y="1468"/>
                </a:moveTo>
                <a:lnTo>
                  <a:pt x="1946" y="0"/>
                </a:lnTo>
                <a:lnTo>
                  <a:pt x="2180" y="119"/>
                </a:lnTo>
                <a:lnTo>
                  <a:pt x="2180" y="1468"/>
                </a:lnTo>
                <a:lnTo>
                  <a:pt x="1948" y="1468"/>
                </a:lnTo>
                <a:close/>
                <a:moveTo>
                  <a:pt x="2912" y="579"/>
                </a:moveTo>
                <a:lnTo>
                  <a:pt x="2877" y="581"/>
                </a:lnTo>
                <a:lnTo>
                  <a:pt x="2843" y="587"/>
                </a:lnTo>
                <a:lnTo>
                  <a:pt x="2810" y="595"/>
                </a:lnTo>
                <a:lnTo>
                  <a:pt x="2779" y="606"/>
                </a:lnTo>
                <a:lnTo>
                  <a:pt x="2751" y="622"/>
                </a:lnTo>
                <a:lnTo>
                  <a:pt x="2722" y="639"/>
                </a:lnTo>
                <a:lnTo>
                  <a:pt x="2697" y="658"/>
                </a:lnTo>
                <a:lnTo>
                  <a:pt x="2672" y="679"/>
                </a:lnTo>
                <a:lnTo>
                  <a:pt x="2651" y="704"/>
                </a:lnTo>
                <a:lnTo>
                  <a:pt x="2632" y="731"/>
                </a:lnTo>
                <a:lnTo>
                  <a:pt x="2614" y="760"/>
                </a:lnTo>
                <a:lnTo>
                  <a:pt x="2601" y="789"/>
                </a:lnTo>
                <a:lnTo>
                  <a:pt x="2589" y="821"/>
                </a:lnTo>
                <a:lnTo>
                  <a:pt x="2582" y="854"/>
                </a:lnTo>
                <a:lnTo>
                  <a:pt x="2576" y="888"/>
                </a:lnTo>
                <a:lnTo>
                  <a:pt x="2574" y="925"/>
                </a:lnTo>
                <a:lnTo>
                  <a:pt x="2576" y="961"/>
                </a:lnTo>
                <a:lnTo>
                  <a:pt x="2582" y="996"/>
                </a:lnTo>
                <a:lnTo>
                  <a:pt x="2589" y="1029"/>
                </a:lnTo>
                <a:lnTo>
                  <a:pt x="2601" y="1059"/>
                </a:lnTo>
                <a:lnTo>
                  <a:pt x="2614" y="1090"/>
                </a:lnTo>
                <a:lnTo>
                  <a:pt x="2632" y="1119"/>
                </a:lnTo>
                <a:lnTo>
                  <a:pt x="2651" y="1146"/>
                </a:lnTo>
                <a:lnTo>
                  <a:pt x="2672" y="1169"/>
                </a:lnTo>
                <a:lnTo>
                  <a:pt x="2697" y="1192"/>
                </a:lnTo>
                <a:lnTo>
                  <a:pt x="2722" y="1211"/>
                </a:lnTo>
                <a:lnTo>
                  <a:pt x="2751" y="1228"/>
                </a:lnTo>
                <a:lnTo>
                  <a:pt x="2779" y="1244"/>
                </a:lnTo>
                <a:lnTo>
                  <a:pt x="2810" y="1255"/>
                </a:lnTo>
                <a:lnTo>
                  <a:pt x="2843" y="1263"/>
                </a:lnTo>
                <a:lnTo>
                  <a:pt x="2877" y="1269"/>
                </a:lnTo>
                <a:lnTo>
                  <a:pt x="2912" y="1269"/>
                </a:lnTo>
                <a:lnTo>
                  <a:pt x="2946" y="1269"/>
                </a:lnTo>
                <a:lnTo>
                  <a:pt x="2981" y="1263"/>
                </a:lnTo>
                <a:lnTo>
                  <a:pt x="3014" y="1255"/>
                </a:lnTo>
                <a:lnTo>
                  <a:pt x="3044" y="1244"/>
                </a:lnTo>
                <a:lnTo>
                  <a:pt x="3073" y="1228"/>
                </a:lnTo>
                <a:lnTo>
                  <a:pt x="3102" y="1211"/>
                </a:lnTo>
                <a:lnTo>
                  <a:pt x="3127" y="1192"/>
                </a:lnTo>
                <a:lnTo>
                  <a:pt x="3152" y="1169"/>
                </a:lnTo>
                <a:lnTo>
                  <a:pt x="3173" y="1146"/>
                </a:lnTo>
                <a:lnTo>
                  <a:pt x="3192" y="1119"/>
                </a:lnTo>
                <a:lnTo>
                  <a:pt x="3209" y="1090"/>
                </a:lnTo>
                <a:lnTo>
                  <a:pt x="3223" y="1059"/>
                </a:lnTo>
                <a:lnTo>
                  <a:pt x="3234" y="1029"/>
                </a:lnTo>
                <a:lnTo>
                  <a:pt x="3242" y="996"/>
                </a:lnTo>
                <a:lnTo>
                  <a:pt x="3248" y="961"/>
                </a:lnTo>
                <a:lnTo>
                  <a:pt x="3248" y="925"/>
                </a:lnTo>
                <a:lnTo>
                  <a:pt x="3248" y="888"/>
                </a:lnTo>
                <a:lnTo>
                  <a:pt x="3242" y="854"/>
                </a:lnTo>
                <a:lnTo>
                  <a:pt x="3234" y="821"/>
                </a:lnTo>
                <a:lnTo>
                  <a:pt x="3223" y="789"/>
                </a:lnTo>
                <a:lnTo>
                  <a:pt x="3209" y="760"/>
                </a:lnTo>
                <a:lnTo>
                  <a:pt x="3192" y="731"/>
                </a:lnTo>
                <a:lnTo>
                  <a:pt x="3173" y="704"/>
                </a:lnTo>
                <a:lnTo>
                  <a:pt x="3152" y="679"/>
                </a:lnTo>
                <a:lnTo>
                  <a:pt x="3127" y="658"/>
                </a:lnTo>
                <a:lnTo>
                  <a:pt x="3102" y="639"/>
                </a:lnTo>
                <a:lnTo>
                  <a:pt x="3073" y="622"/>
                </a:lnTo>
                <a:lnTo>
                  <a:pt x="3044" y="606"/>
                </a:lnTo>
                <a:lnTo>
                  <a:pt x="3014" y="595"/>
                </a:lnTo>
                <a:lnTo>
                  <a:pt x="2981" y="587"/>
                </a:lnTo>
                <a:lnTo>
                  <a:pt x="2946" y="581"/>
                </a:lnTo>
                <a:lnTo>
                  <a:pt x="2912" y="579"/>
                </a:lnTo>
                <a:close/>
                <a:moveTo>
                  <a:pt x="2912" y="1489"/>
                </a:moveTo>
                <a:lnTo>
                  <a:pt x="2883" y="1487"/>
                </a:lnTo>
                <a:lnTo>
                  <a:pt x="2854" y="1485"/>
                </a:lnTo>
                <a:lnTo>
                  <a:pt x="2826" y="1482"/>
                </a:lnTo>
                <a:lnTo>
                  <a:pt x="2799" y="1478"/>
                </a:lnTo>
                <a:lnTo>
                  <a:pt x="2772" y="1470"/>
                </a:lnTo>
                <a:lnTo>
                  <a:pt x="2745" y="1462"/>
                </a:lnTo>
                <a:lnTo>
                  <a:pt x="2718" y="1455"/>
                </a:lnTo>
                <a:lnTo>
                  <a:pt x="2693" y="1443"/>
                </a:lnTo>
                <a:lnTo>
                  <a:pt x="2668" y="1434"/>
                </a:lnTo>
                <a:lnTo>
                  <a:pt x="2643" y="1420"/>
                </a:lnTo>
                <a:lnTo>
                  <a:pt x="2620" y="1407"/>
                </a:lnTo>
                <a:lnTo>
                  <a:pt x="2597" y="1391"/>
                </a:lnTo>
                <a:lnTo>
                  <a:pt x="2574" y="1376"/>
                </a:lnTo>
                <a:lnTo>
                  <a:pt x="2553" y="1359"/>
                </a:lnTo>
                <a:lnTo>
                  <a:pt x="2534" y="1342"/>
                </a:lnTo>
                <a:lnTo>
                  <a:pt x="2515" y="1322"/>
                </a:lnTo>
                <a:lnTo>
                  <a:pt x="2495" y="1303"/>
                </a:lnTo>
                <a:lnTo>
                  <a:pt x="2478" y="1284"/>
                </a:lnTo>
                <a:lnTo>
                  <a:pt x="2461" y="1263"/>
                </a:lnTo>
                <a:lnTo>
                  <a:pt x="2445" y="1240"/>
                </a:lnTo>
                <a:lnTo>
                  <a:pt x="2430" y="1217"/>
                </a:lnTo>
                <a:lnTo>
                  <a:pt x="2417" y="1194"/>
                </a:lnTo>
                <a:lnTo>
                  <a:pt x="2403" y="1169"/>
                </a:lnTo>
                <a:lnTo>
                  <a:pt x="2394" y="1144"/>
                </a:lnTo>
                <a:lnTo>
                  <a:pt x="2382" y="1119"/>
                </a:lnTo>
                <a:lnTo>
                  <a:pt x="2374" y="1092"/>
                </a:lnTo>
                <a:lnTo>
                  <a:pt x="2367" y="1065"/>
                </a:lnTo>
                <a:lnTo>
                  <a:pt x="2359" y="1038"/>
                </a:lnTo>
                <a:lnTo>
                  <a:pt x="2355" y="1011"/>
                </a:lnTo>
                <a:lnTo>
                  <a:pt x="2351" y="983"/>
                </a:lnTo>
                <a:lnTo>
                  <a:pt x="2349" y="954"/>
                </a:lnTo>
                <a:lnTo>
                  <a:pt x="2349" y="925"/>
                </a:lnTo>
                <a:lnTo>
                  <a:pt x="2349" y="896"/>
                </a:lnTo>
                <a:lnTo>
                  <a:pt x="2351" y="867"/>
                </a:lnTo>
                <a:lnTo>
                  <a:pt x="2355" y="839"/>
                </a:lnTo>
                <a:lnTo>
                  <a:pt x="2359" y="812"/>
                </a:lnTo>
                <a:lnTo>
                  <a:pt x="2367" y="785"/>
                </a:lnTo>
                <a:lnTo>
                  <a:pt x="2374" y="758"/>
                </a:lnTo>
                <a:lnTo>
                  <a:pt x="2382" y="731"/>
                </a:lnTo>
                <a:lnTo>
                  <a:pt x="2394" y="706"/>
                </a:lnTo>
                <a:lnTo>
                  <a:pt x="2403" y="681"/>
                </a:lnTo>
                <a:lnTo>
                  <a:pt x="2417" y="656"/>
                </a:lnTo>
                <a:lnTo>
                  <a:pt x="2430" y="633"/>
                </a:lnTo>
                <a:lnTo>
                  <a:pt x="2445" y="610"/>
                </a:lnTo>
                <a:lnTo>
                  <a:pt x="2461" y="587"/>
                </a:lnTo>
                <a:lnTo>
                  <a:pt x="2478" y="566"/>
                </a:lnTo>
                <a:lnTo>
                  <a:pt x="2495" y="547"/>
                </a:lnTo>
                <a:lnTo>
                  <a:pt x="2515" y="526"/>
                </a:lnTo>
                <a:lnTo>
                  <a:pt x="2534" y="508"/>
                </a:lnTo>
                <a:lnTo>
                  <a:pt x="2553" y="491"/>
                </a:lnTo>
                <a:lnTo>
                  <a:pt x="2574" y="474"/>
                </a:lnTo>
                <a:lnTo>
                  <a:pt x="2597" y="458"/>
                </a:lnTo>
                <a:lnTo>
                  <a:pt x="2620" y="443"/>
                </a:lnTo>
                <a:lnTo>
                  <a:pt x="2643" y="430"/>
                </a:lnTo>
                <a:lnTo>
                  <a:pt x="2668" y="416"/>
                </a:lnTo>
                <a:lnTo>
                  <a:pt x="2693" y="405"/>
                </a:lnTo>
                <a:lnTo>
                  <a:pt x="2718" y="395"/>
                </a:lnTo>
                <a:lnTo>
                  <a:pt x="2745" y="387"/>
                </a:lnTo>
                <a:lnTo>
                  <a:pt x="2772" y="380"/>
                </a:lnTo>
                <a:lnTo>
                  <a:pt x="2799" y="372"/>
                </a:lnTo>
                <a:lnTo>
                  <a:pt x="2826" y="368"/>
                </a:lnTo>
                <a:lnTo>
                  <a:pt x="2854" y="364"/>
                </a:lnTo>
                <a:lnTo>
                  <a:pt x="2883" y="362"/>
                </a:lnTo>
                <a:lnTo>
                  <a:pt x="2912" y="361"/>
                </a:lnTo>
                <a:lnTo>
                  <a:pt x="2941" y="362"/>
                </a:lnTo>
                <a:lnTo>
                  <a:pt x="2969" y="364"/>
                </a:lnTo>
                <a:lnTo>
                  <a:pt x="2998" y="368"/>
                </a:lnTo>
                <a:lnTo>
                  <a:pt x="3025" y="372"/>
                </a:lnTo>
                <a:lnTo>
                  <a:pt x="3052" y="380"/>
                </a:lnTo>
                <a:lnTo>
                  <a:pt x="3079" y="387"/>
                </a:lnTo>
                <a:lnTo>
                  <a:pt x="3106" y="395"/>
                </a:lnTo>
                <a:lnTo>
                  <a:pt x="3131" y="405"/>
                </a:lnTo>
                <a:lnTo>
                  <a:pt x="3156" y="416"/>
                </a:lnTo>
                <a:lnTo>
                  <a:pt x="3181" y="430"/>
                </a:lnTo>
                <a:lnTo>
                  <a:pt x="3204" y="443"/>
                </a:lnTo>
                <a:lnTo>
                  <a:pt x="3227" y="458"/>
                </a:lnTo>
                <a:lnTo>
                  <a:pt x="3248" y="474"/>
                </a:lnTo>
                <a:lnTo>
                  <a:pt x="3269" y="491"/>
                </a:lnTo>
                <a:lnTo>
                  <a:pt x="3290" y="508"/>
                </a:lnTo>
                <a:lnTo>
                  <a:pt x="3309" y="526"/>
                </a:lnTo>
                <a:lnTo>
                  <a:pt x="3328" y="547"/>
                </a:lnTo>
                <a:lnTo>
                  <a:pt x="3346" y="566"/>
                </a:lnTo>
                <a:lnTo>
                  <a:pt x="3363" y="587"/>
                </a:lnTo>
                <a:lnTo>
                  <a:pt x="3378" y="610"/>
                </a:lnTo>
                <a:lnTo>
                  <a:pt x="3394" y="633"/>
                </a:lnTo>
                <a:lnTo>
                  <a:pt x="3407" y="656"/>
                </a:lnTo>
                <a:lnTo>
                  <a:pt x="3419" y="681"/>
                </a:lnTo>
                <a:lnTo>
                  <a:pt x="3430" y="706"/>
                </a:lnTo>
                <a:lnTo>
                  <a:pt x="3442" y="731"/>
                </a:lnTo>
                <a:lnTo>
                  <a:pt x="3449" y="758"/>
                </a:lnTo>
                <a:lnTo>
                  <a:pt x="3457" y="785"/>
                </a:lnTo>
                <a:lnTo>
                  <a:pt x="3463" y="812"/>
                </a:lnTo>
                <a:lnTo>
                  <a:pt x="3469" y="839"/>
                </a:lnTo>
                <a:lnTo>
                  <a:pt x="3472" y="867"/>
                </a:lnTo>
                <a:lnTo>
                  <a:pt x="3474" y="896"/>
                </a:lnTo>
                <a:lnTo>
                  <a:pt x="3474" y="925"/>
                </a:lnTo>
                <a:lnTo>
                  <a:pt x="3474" y="954"/>
                </a:lnTo>
                <a:lnTo>
                  <a:pt x="3472" y="983"/>
                </a:lnTo>
                <a:lnTo>
                  <a:pt x="3469" y="1011"/>
                </a:lnTo>
                <a:lnTo>
                  <a:pt x="3463" y="1038"/>
                </a:lnTo>
                <a:lnTo>
                  <a:pt x="3457" y="1065"/>
                </a:lnTo>
                <a:lnTo>
                  <a:pt x="3449" y="1092"/>
                </a:lnTo>
                <a:lnTo>
                  <a:pt x="3442" y="1119"/>
                </a:lnTo>
                <a:lnTo>
                  <a:pt x="3430" y="1144"/>
                </a:lnTo>
                <a:lnTo>
                  <a:pt x="3419" y="1169"/>
                </a:lnTo>
                <a:lnTo>
                  <a:pt x="3407" y="1194"/>
                </a:lnTo>
                <a:lnTo>
                  <a:pt x="3394" y="1217"/>
                </a:lnTo>
                <a:lnTo>
                  <a:pt x="3378" y="1240"/>
                </a:lnTo>
                <a:lnTo>
                  <a:pt x="3363" y="1263"/>
                </a:lnTo>
                <a:lnTo>
                  <a:pt x="3346" y="1284"/>
                </a:lnTo>
                <a:lnTo>
                  <a:pt x="3328" y="1303"/>
                </a:lnTo>
                <a:lnTo>
                  <a:pt x="3309" y="1322"/>
                </a:lnTo>
                <a:lnTo>
                  <a:pt x="3290" y="1342"/>
                </a:lnTo>
                <a:lnTo>
                  <a:pt x="3269" y="1359"/>
                </a:lnTo>
                <a:lnTo>
                  <a:pt x="3248" y="1376"/>
                </a:lnTo>
                <a:lnTo>
                  <a:pt x="3227" y="1391"/>
                </a:lnTo>
                <a:lnTo>
                  <a:pt x="3204" y="1407"/>
                </a:lnTo>
                <a:lnTo>
                  <a:pt x="3181" y="1420"/>
                </a:lnTo>
                <a:lnTo>
                  <a:pt x="3156" y="1434"/>
                </a:lnTo>
                <a:lnTo>
                  <a:pt x="3131" y="1443"/>
                </a:lnTo>
                <a:lnTo>
                  <a:pt x="3106" y="1455"/>
                </a:lnTo>
                <a:lnTo>
                  <a:pt x="3079" y="1462"/>
                </a:lnTo>
                <a:lnTo>
                  <a:pt x="3052" y="1470"/>
                </a:lnTo>
                <a:lnTo>
                  <a:pt x="3025" y="1478"/>
                </a:lnTo>
                <a:lnTo>
                  <a:pt x="2998" y="1482"/>
                </a:lnTo>
                <a:lnTo>
                  <a:pt x="2969" y="1485"/>
                </a:lnTo>
                <a:lnTo>
                  <a:pt x="2941" y="1487"/>
                </a:lnTo>
                <a:lnTo>
                  <a:pt x="2912" y="14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251520" y="260648"/>
            <a:ext cx="8652994" cy="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251520" y="3767269"/>
            <a:ext cx="8652994" cy="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40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3083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30832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Lisää teksti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82057" y="6356350"/>
            <a:ext cx="4790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504" y="6356350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D236361-CC42-41B8-827B-7F8A8A1D8E3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821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  <p:sldLayoutId id="2147483649" r:id="rId4"/>
    <p:sldLayoutId id="2147483675" r:id="rId5"/>
    <p:sldLayoutId id="2147483702" r:id="rId6"/>
    <p:sldLayoutId id="2147483703" r:id="rId7"/>
    <p:sldLayoutId id="2147483705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vary.fi/" TargetMode="External"/><Relationship Id="rId2" Type="http://schemas.openxmlformats.org/officeDocument/2006/relationships/hyperlink" Target="mailto:jouni.parkkonen@kovary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vary.fi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240360"/>
          </a:xfrm>
        </p:spPr>
        <p:txBody>
          <a:bodyPr>
            <a:normAutofit/>
          </a:bodyPr>
          <a:lstStyle/>
          <a:p>
            <a:r>
              <a:rPr lang="fi-FI" dirty="0"/>
              <a:t>Saadaanko asunnottomuus poistettua nykyisillä politiikkalinjauksilla?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515595D-6594-4A20-9680-037300035FAC}"/>
              </a:ext>
            </a:extLst>
          </p:cNvPr>
          <p:cNvSpPr txBox="1"/>
          <p:nvPr/>
        </p:nvSpPr>
        <p:spPr>
          <a:xfrm>
            <a:off x="1187624" y="4699010"/>
            <a:ext cx="6696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FFFF"/>
                </a:solidFill>
                <a:ea typeface="+mj-ea"/>
                <a:cs typeface="+mj-cs"/>
              </a:rPr>
              <a:t>Valtakunnallinen asunnottomuusseminaari 16.10.2023, Tampere</a:t>
            </a:r>
          </a:p>
          <a:p>
            <a:pPr algn="ctr"/>
            <a:endParaRPr lang="fi-FI" dirty="0">
              <a:solidFill>
                <a:srgbClr val="FFFFFF"/>
              </a:solidFill>
              <a:ea typeface="+mj-ea"/>
              <a:cs typeface="+mj-cs"/>
            </a:endParaRPr>
          </a:p>
          <a:p>
            <a:pPr algn="ctr"/>
            <a:endParaRPr lang="fi-FI" dirty="0">
              <a:solidFill>
                <a:srgbClr val="FFFFFF"/>
              </a:solidFill>
              <a:ea typeface="+mj-ea"/>
              <a:cs typeface="+mj-cs"/>
            </a:endParaRPr>
          </a:p>
          <a:p>
            <a:pPr algn="ctr"/>
            <a:r>
              <a:rPr lang="fi-FI" dirty="0">
                <a:solidFill>
                  <a:srgbClr val="FFFFFF"/>
                </a:solidFill>
                <a:ea typeface="+mj-ea"/>
                <a:cs typeface="+mj-cs"/>
              </a:rPr>
              <a:t>Jouni Parkkonen</a:t>
            </a:r>
          </a:p>
          <a:p>
            <a:pPr algn="ctr"/>
            <a:r>
              <a:rPr lang="fi-FI" dirty="0">
                <a:solidFill>
                  <a:srgbClr val="FFFFFF"/>
                </a:solidFill>
                <a:ea typeface="+mj-ea"/>
                <a:cs typeface="+mj-cs"/>
              </a:rPr>
              <a:t>Toimitusjohtaja</a:t>
            </a:r>
          </a:p>
          <a:p>
            <a:pPr algn="ctr"/>
            <a:r>
              <a:rPr lang="fi-FI" dirty="0">
                <a:solidFill>
                  <a:srgbClr val="FFFFFF"/>
                </a:solidFill>
                <a:ea typeface="+mj-ea"/>
                <a:cs typeface="+mj-cs"/>
              </a:rPr>
              <a:t>KOVA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8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C38DA0-FA6C-FDE3-CCD7-D9A4799C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Miksi näin?...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F02A8E-55BD-8F9C-4954-D0E052DF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Erittäin mittavat sosiaaliturvan leikkaukset ja indeksijäädytykset (vaikutukset jopa 200-300 e / kk, lähde: STM); erityisesti: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Asumistuki (säästötavoite 363 </a:t>
            </a:r>
            <a:r>
              <a:rPr lang="fi-FI" sz="2400" dirty="0" err="1"/>
              <a:t>Meuroa</a:t>
            </a:r>
            <a:r>
              <a:rPr lang="fi-FI" sz="2400" dirty="0"/>
              <a:t>, yli 15 % menoista)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Toimeentulotuki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Työttömyysturva</a:t>
            </a:r>
          </a:p>
          <a:p>
            <a:pPr marL="1085850" lvl="1" indent="-342900">
              <a:buFont typeface="Wingdings" panose="05000000000000000000" pitchFamily="2" charset="2"/>
              <a:buChar char="è"/>
            </a:pPr>
            <a:r>
              <a:rPr lang="fi-FI" sz="2400" dirty="0"/>
              <a:t>Samalla vähennetään kohtuuhintaista asuntorakentamista.</a:t>
            </a:r>
          </a:p>
          <a:p>
            <a:pPr marL="1085850" lvl="1" indent="-342900">
              <a:buFont typeface="Wingdings" panose="05000000000000000000" pitchFamily="2" charset="2"/>
              <a:buChar char="è"/>
            </a:pPr>
            <a:r>
              <a:rPr lang="fi-FI" sz="2400" dirty="0"/>
              <a:t>Ihmisten köyhyys lisääntyy ja asunnottomuusriski kasvaa.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Korkotukilainavaltuuden pienentäminen (vähentää kohtuuhintaista asuntorakentamista).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Asumisoikeusasuntojen uudistuotannon lopettaminen kokonaan.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Erityisryhmien investointiavustuksen avustusvaltuuden ja avustustasojen leikkaukset.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10 vuoden korkotukimallin suosiminen -&gt; ei tuota kohtuuhintaista, vaan markkinahintaista asuntotuotantoa.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/>
              <a:t>Lisää (turhaa) byrokratiaa, jolla myös segregaatio- ja kannustinvaikutuksia.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Tulorajat käyttöön. (”kohdennetaan asunnot paremmin”)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Määräaikaisia, tulontarkastuksiin perustuvia vuokrasopimuksia selvitetään. (ei enää asumisturvaa)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Selvitetään myös tuloihin perustuvaa vuokraa.</a:t>
            </a:r>
          </a:p>
        </p:txBody>
      </p:sp>
    </p:spTree>
    <p:extLst>
      <p:ext uri="{BB962C8B-B14F-4D97-AF65-F5344CB8AC3E}">
        <p14:creationId xmlns:p14="http://schemas.microsoft.com/office/powerpoint/2010/main" val="339832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54AB19-6C57-527A-7C66-BFB82BAD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Miksi näin?...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3CFF5-EDD8-C425-2E15-43DD271C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34076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Asunnottomuuden poistamisen sijaan tavoite poistaa vain pitkäaikaisasunnottomuus hallituskauden loppuun mennessä.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Ikävä lievennys Rinteen-</a:t>
            </a:r>
            <a:r>
              <a:rPr lang="fi-FI" sz="2000" dirty="0" err="1"/>
              <a:t>Marinin</a:t>
            </a:r>
            <a:r>
              <a:rPr lang="fi-FI" sz="2000" dirty="0"/>
              <a:t> hallitusohjelmaan nähden.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Positiivista, että tulee valtakunnallinen ohjelma, jolla vahvistetaan yhteistyötä eri hallinnon tasojen välillä ja että päävastuu asunnottomuuden poistamisesta osoitetaan yhdelle hallinnonalalle (YM ja ARA).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Positiivista on myös, että ”huomioidaan asunnottomuuden poistamisessa erityisesti nuoret asunnottomat” ennaltaehkäisyn näkökulmasta ja että erilaisia palveluita (mm. talousneuvonta, päihde- ja mielenterveyspalvelut) olisi saatavilla.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Kysymyksiä herättää kuitenkin muun muassa se, että miten toteutetaan ”asumiseen liittyvien avustusten siirto STEA:lta </a:t>
            </a:r>
            <a:r>
              <a:rPr lang="fi-FI" sz="2000" dirty="0" err="1"/>
              <a:t>ARA:n</a:t>
            </a:r>
            <a:r>
              <a:rPr lang="fi-FI" sz="2000" dirty="0"/>
              <a:t> vastuulle”? Siirtyvätkö rahatkin?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Tarvitaan myös yhteistyövelvoitteita viranomaisille (esim. hyvinvointialueet).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MAL-sopimuksista poistetaan ARA-asuntotuotantoa koskevat tavoitteet.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100" dirty="0"/>
              <a:t>Vaikeuttaa kohtuuhintaisten asuntojen rakennuttamista.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Asumisneuvonta-avustus puolitetaan (4 -&gt; 2 </a:t>
            </a:r>
            <a:r>
              <a:rPr lang="fi-FI" dirty="0" err="1"/>
              <a:t>Meuroa</a:t>
            </a:r>
            <a:r>
              <a:rPr lang="fi-FI" dirty="0"/>
              <a:t> / vuosi).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340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5CC8D-F07E-651A-3EE6-64C561BC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Mitä meidän pitäisi tehdä?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00609D-57B2-EA20-667E-B776B90E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340768"/>
            <a:ext cx="8229600" cy="54006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Tämä olisi yhteinen edunvalvonnan paikka meille </a:t>
            </a:r>
            <a:r>
              <a:rPr lang="fi-FI" u="sng" dirty="0"/>
              <a:t>kaikille</a:t>
            </a:r>
            <a:r>
              <a:rPr lang="fi-FI" dirty="0"/>
              <a:t>!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Tarvitsemme entistä tiiviimpää yhteistyötä.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Suunnitelmallisuuden lisääminen ja parempi koordinointi.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Meillä on asunnottomuuden vastaisessa työssä monia vaikutusvaltaisia, näkyviä ja asiantuntemukseltaan maailman parhaita toimijoita mukana!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Meidän tulee tehdä asunnottomuustyötä entistä näkyvämmäksi ja vaikuttavammaksi (mm. taloudelliset laskelmat).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KV-toimijoiden hyödyntäminen.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Sen sanoittaminen, miksi he tulevat Suomeen hakemaan oppia, eli mitkä ovat menestystekijämme asunnottomuuden vastaisessa työssä?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Hallitusohjelman linjauksista huolimatta ei pidä luovuttaa, vaan pikemminkin sisuuntua!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100" dirty="0"/>
              <a:t>Uskotaan edelleen omaan osaamiseemme ja tekemiseemme!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100" dirty="0"/>
              <a:t>Tavoitteena asunnottomuuden poistaminen!</a:t>
            </a:r>
          </a:p>
        </p:txBody>
      </p:sp>
    </p:spTree>
    <p:extLst>
      <p:ext uri="{BB962C8B-B14F-4D97-AF65-F5344CB8AC3E}">
        <p14:creationId xmlns:p14="http://schemas.microsoft.com/office/powerpoint/2010/main" val="393233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796DAE-C654-F782-782C-230EB0BB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Yhteenveto ja näkymät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2CD7A6-FE22-732F-D75A-05051185E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600200"/>
            <a:ext cx="8229600" cy="49251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Tulevat 3½ vuotta tulevat olemaan kohtuuhintaisille asuntotoimijoille ja asunnottomuustoimijoille vaikeat.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On todennäköistä, että asunnottomuus tulee lisääntymään.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On tehtävä kuitenkin tehtävä kaikkensa sen eteen, että vaikutetaan siihen, että hallituksen ohjelman linjauksia saadaan vesitettyä, peruttua tai lievennettyä kohtuuhintaisten asuntotoimijoiden ja niiden asukkaiden kannalta.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Viime kädessä toimintaympäristön (väliaikaiseen) muutokseen on sopeuduttava.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On vaikea uskoa, että nykyisen hallituksen asuntopoliittinen linja saisi tukea millään muulla hallituskokoonpanolla.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Vaikka nyt joudumme toimimaan kielteisessä toimintaympäristössä, katsetta ei pidä pitää vain pallossa, vaan maalissa (=EK-vaalit 2027)!</a:t>
            </a:r>
          </a:p>
        </p:txBody>
      </p:sp>
    </p:spTree>
    <p:extLst>
      <p:ext uri="{BB962C8B-B14F-4D97-AF65-F5344CB8AC3E}">
        <p14:creationId xmlns:p14="http://schemas.microsoft.com/office/powerpoint/2010/main" val="340169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000" dirty="0"/>
              <a:t>Kiitos tarkkaavaisuudesta!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0872" y="1700808"/>
            <a:ext cx="8229600" cy="4464496"/>
          </a:xfrm>
        </p:spPr>
        <p:txBody>
          <a:bodyPr>
            <a:noAutofit/>
          </a:bodyPr>
          <a:lstStyle/>
          <a:p>
            <a:pPr algn="ctr"/>
            <a:r>
              <a:rPr lang="fi-FI" sz="2500" dirty="0"/>
              <a:t>Jouni Parkkonen</a:t>
            </a:r>
          </a:p>
          <a:p>
            <a:pPr algn="ctr"/>
            <a:r>
              <a:rPr lang="fi-FI" sz="2500" dirty="0"/>
              <a:t>Toimitusjohtaja</a:t>
            </a:r>
          </a:p>
          <a:p>
            <a:pPr algn="ctr"/>
            <a:r>
              <a:rPr lang="fi-FI" sz="2500" dirty="0"/>
              <a:t>Kohtuuhintaisten vuokra- ja asumisoikeustalojen omistajat – KOVA ry</a:t>
            </a:r>
          </a:p>
          <a:p>
            <a:pPr algn="ctr"/>
            <a:r>
              <a:rPr lang="fi-FI" sz="2500" dirty="0"/>
              <a:t>Yliopistonkatu 5, 7. krs</a:t>
            </a:r>
          </a:p>
          <a:p>
            <a:pPr algn="ctr"/>
            <a:r>
              <a:rPr lang="fi-FI" sz="2500" dirty="0"/>
              <a:t>00100 Helsinki</a:t>
            </a:r>
          </a:p>
          <a:p>
            <a:pPr algn="ctr"/>
            <a:r>
              <a:rPr lang="fi-FI" sz="2500" dirty="0"/>
              <a:t>puh. 040 593 3338</a:t>
            </a:r>
          </a:p>
          <a:p>
            <a:pPr algn="ctr"/>
            <a:r>
              <a:rPr lang="fi-FI" sz="2500" dirty="0">
                <a:hlinkClick r:id="rId2"/>
              </a:rPr>
              <a:t>jouni.parkkonen@kovary.fi</a:t>
            </a:r>
            <a:endParaRPr lang="fi-FI" sz="2500" dirty="0"/>
          </a:p>
          <a:p>
            <a:pPr algn="ctr"/>
            <a:r>
              <a:rPr lang="fi-FI" sz="2500" dirty="0"/>
              <a:t>@</a:t>
            </a:r>
            <a:r>
              <a:rPr lang="fi-FI" sz="2500" dirty="0" err="1"/>
              <a:t>ParkkonenJouni</a:t>
            </a:r>
            <a:endParaRPr lang="fi-FI" sz="2500" dirty="0"/>
          </a:p>
          <a:p>
            <a:pPr algn="ctr"/>
            <a:r>
              <a:rPr lang="fi-FI" sz="2500" dirty="0">
                <a:hlinkClick r:id="rId3"/>
              </a:rPr>
              <a:t>https://www.kovary.fi/</a:t>
            </a: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67540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KOVA lyhyesti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32859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Kohtuuhintaisten vuokra- ja asumisoikeustalojen omistajat – KOVA ry on valtakunnallinen, omakustannusperiaatteella toimivien vuokratalo- ja asumisoikeusyhtiöiden toimialajärjestö, joka toimii jäsentensä edunvalvonta-, palvelu- ja yhteistyöjärjestönä. </a:t>
            </a:r>
            <a:r>
              <a:rPr lang="fi-FI" b="1" dirty="0"/>
              <a:t>KOVA täytti 10 vuotta 29.8.2023.</a:t>
            </a:r>
            <a:endParaRPr lang="fi-FI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KOVAn aiempi nimi oli Kohtuuhintaisen vuokra-asumisen edistäjät – KOVA ry (8/2013-11/2020).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 on ainoa vuokratalo- ja asumisoikeusyhtiöiden edunvalvoja Suomessa.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 tavoitteena on luoda sellaiset toimintaedellytykset yleishyödyllisille vuokratalo- ja asumisoikeustaloyhtiöille, jotta ne voivat toteuttaa omaa perustehtäväänsä.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KOVAn jäseninä on vuokrataloyhtiöitä, erityisryhmien asuntoja omistavia yhtiöitä sekä asumisoikeusyhtiöitä, jotka kaikki toimivat omakustannusperiaatteella.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Lisätietoja </a:t>
            </a:r>
            <a:r>
              <a:rPr lang="fi-FI" dirty="0">
                <a:hlinkClick r:id="rId2"/>
              </a:rPr>
              <a:t>https://www.kovary.fi/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568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Mitä KOVA tekee?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554461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Olemme vuokratalo- ja asumisoikeusyhtiöiden valtakunnallinen edunvalvoja.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700" dirty="0"/>
              <a:t>Toimimme kohtuuhintaisten vuokra- ja asumisoikeusasuntotuotantotukijärjestelmien vahvistamiseksi.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700" dirty="0"/>
              <a:t>Edunvalvonta kohdistuu vuokratalo- ja asumisoikeusyhtiöiden yleisiin toimintaedellytyksiin ja toimintaympäristöön, kuten korkotukijärjestelmiin, verotukseen ja asumistukeen vaikuttamiseen.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700" dirty="0"/>
              <a:t>Nyt agendalla mm. hallitusohjelman toimeenpanoon vaikuttaminen.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Annamme neuvontaa jäsenillemme ja kehitämme erilaisia jäsenpalveluita.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Edistämme jäsentemme välistä yhteistyötä.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Koulutamme jäsentemme henkilöstöä.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Teemme selvitys- ja tutkimustoimintaa.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Järjestämme asuntopoliittisia tilaisuuksia.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Järjestämme opintomatkoja.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100" dirty="0"/>
              <a:t>Vaikutamme asuntopolitiikkaan myös Pohjoismaisella ja Euroopan tasolla.</a:t>
            </a:r>
          </a:p>
        </p:txBody>
      </p:sp>
    </p:spTree>
    <p:extLst>
      <p:ext uri="{BB962C8B-B14F-4D97-AF65-F5344CB8AC3E}">
        <p14:creationId xmlns:p14="http://schemas.microsoft.com/office/powerpoint/2010/main" val="171078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KOVA lukuina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340768"/>
            <a:ext cx="8208912" cy="489654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122 jäsenyhtiötä, 4 hakemusta odottaa hallituksen käsittelyä.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KOVAn jäsenillä on omistuksessaan noin 320 000 vuokra- ja asumisoikeusasuntoa yli 120 kunnan alueella Suomessa.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Jäsenillämme asuu yli 500 000 henkilöä.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KOVAn jäsenet omistavat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noin 80 prosenttia kaikista rajoituksenalaisista, normaaleista ARA-vuokra-asunnoista,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noin 70 prosenttia kaikista ARA-vuokra-asunnoista ja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yli 80 prosenttia kaikista ASO-asunnoista.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KOVAn jäsenet aloittavat vuonna 2023 yhteensä lähes 6 000 kohtuuhintaisen asunnon rakennuttamisen.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KOVAn jäsenet rakennuttavat kaikesta ARA-asuntojen uudistuotannosta noin 75 prosenttia ja noin 80 prosenttia kaikesta ARA-vuokra-asuntojen uudistuotannosta.</a:t>
            </a:r>
          </a:p>
        </p:txBody>
      </p:sp>
    </p:spTree>
    <p:extLst>
      <p:ext uri="{BB962C8B-B14F-4D97-AF65-F5344CB8AC3E}">
        <p14:creationId xmlns:p14="http://schemas.microsoft.com/office/powerpoint/2010/main" val="367893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4201"/>
          </a:xfrm>
        </p:spPr>
        <p:txBody>
          <a:bodyPr>
            <a:normAutofit/>
          </a:bodyPr>
          <a:lstStyle/>
          <a:p>
            <a:r>
              <a:rPr lang="fi-FI" dirty="0"/>
              <a:t>Saadaanko asunnottomuus poistettua nykyisillä politiikkalinjauksilla?</a:t>
            </a:r>
          </a:p>
        </p:txBody>
      </p:sp>
    </p:spTree>
    <p:extLst>
      <p:ext uri="{BB962C8B-B14F-4D97-AF65-F5344CB8AC3E}">
        <p14:creationId xmlns:p14="http://schemas.microsoft.com/office/powerpoint/2010/main" val="421958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4201"/>
          </a:xfrm>
        </p:spPr>
        <p:txBody>
          <a:bodyPr>
            <a:normAutofit/>
          </a:bodyPr>
          <a:lstStyle/>
          <a:p>
            <a:r>
              <a:rPr lang="fi-FI" dirty="0"/>
              <a:t>Saadaanko asunnottomuus poistettua nykyisillä politiikkalinjauksilla?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6628F2E-9821-D8A1-8374-2FF850D422DD}"/>
              </a:ext>
            </a:extLst>
          </p:cNvPr>
          <p:cNvSpPr txBox="1"/>
          <p:nvPr/>
        </p:nvSpPr>
        <p:spPr>
          <a:xfrm>
            <a:off x="1187624" y="3284984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600" b="1" dirty="0">
                <a:solidFill>
                  <a:schemeClr val="bg1"/>
                </a:solidFill>
              </a:rPr>
              <a:t>VASTAUS:</a:t>
            </a:r>
          </a:p>
          <a:p>
            <a:r>
              <a:rPr lang="fi-FI" sz="9600" b="1" dirty="0">
                <a:solidFill>
                  <a:schemeClr val="bg1"/>
                </a:solidFill>
              </a:rPr>
              <a:t>EI, koska…</a:t>
            </a:r>
          </a:p>
        </p:txBody>
      </p:sp>
    </p:spTree>
    <p:extLst>
      <p:ext uri="{BB962C8B-B14F-4D97-AF65-F5344CB8AC3E}">
        <p14:creationId xmlns:p14="http://schemas.microsoft.com/office/powerpoint/2010/main" val="4011856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636E0C-D8B3-E826-B30D-E021CC00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Miksi näin?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36C494-621E-AF67-8041-587BF7EB5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600200"/>
            <a:ext cx="8229600" cy="48005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Hallituksen asuntopolitiikan joitakin yleisiä tavoitteita (esim. asuntomarkkinoiden toimivuuden edistäminen) voi sinänsä tukea, mutta keinot niiden saavuttamiseksi eivät toimi.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dirty="0"/>
              <a:t>Puhdas markkinaehtoisuus ja myös tietty ideologisuus paistavat ohjelman linjauksissa vahvasti läpi.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dirty="0"/>
              <a:t>Ohjelman asuntopoliittisia linjauksia koskeva sisältö vaikuttaa olevan rakennettu pääministeripuolueen, VM:n ja muutamien etujärjestöjen (ei kuitenkaan KOVAn!) tavoiteohjelmista.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Asuntopolitiikassa tehtiin aiempaan pitkään, Suomessa vakiintuneeseen linjaan nähden täyskäännös nykyisen hallituksen ohjelmassa.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i-FI" dirty="0"/>
              <a:t>Asuntopolitiikan pitkäjänteisyys unohdettiin.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u="sng" dirty="0"/>
              <a:t>Hallitusohjelman tavoitteet </a:t>
            </a:r>
            <a:r>
              <a:rPr lang="fi-FI" b="0" i="0" u="sng" strike="noStrike" baseline="0" dirty="0">
                <a:solidFill>
                  <a:srgbClr val="828184"/>
                </a:solidFill>
                <a:latin typeface="Arial" panose="020B0604020202020204" pitchFamily="34" charset="0"/>
              </a:rPr>
              <a:t>≠ Valitut keinot!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743FAC5-C5DD-6165-B20C-06BC2898479C}"/>
              </a:ext>
            </a:extLst>
          </p:cNvPr>
          <p:cNvSpPr/>
          <p:nvPr/>
        </p:nvSpPr>
        <p:spPr>
          <a:xfrm>
            <a:off x="4283968" y="5877272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03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276337-FA57-3075-4581-A1F9C19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7" y="274638"/>
            <a:ext cx="8376336" cy="1143000"/>
          </a:xfrm>
        </p:spPr>
        <p:txBody>
          <a:bodyPr/>
          <a:lstStyle/>
          <a:p>
            <a:pPr algn="ctr"/>
            <a:r>
              <a:rPr lang="fi-FI" dirty="0"/>
              <a:t>Hallitusohjelman luvun 6.5 johdanto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A17CD2-8EA6-3A64-623B-C8FBC9D11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280161"/>
            <a:ext cx="8229600" cy="5477689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”Hallituksen tavoitteena on muodostaa maankäytöstä, rakentamisesta, asumisesta ja liikenteestä </a:t>
            </a:r>
            <a:r>
              <a:rPr lang="fi-FI" u="sng"/>
              <a:t>vahva rakennetun ympäristön kokonaisuus</a:t>
            </a:r>
            <a:r>
              <a:rPr lang="fi-FI"/>
              <a:t>. </a:t>
            </a:r>
            <a:r>
              <a:rPr lang="fi-FI" u="sng"/>
              <a:t>Toimivat asuntomarkkinat</a:t>
            </a:r>
            <a:r>
              <a:rPr lang="fi-FI"/>
              <a:t> sekä sujuva ja turvallinen liikenne ovat edellytys </a:t>
            </a:r>
            <a:r>
              <a:rPr lang="fi-FI" u="sng"/>
              <a:t>Suomen kilpailukyvylle</a:t>
            </a:r>
            <a:r>
              <a:rPr lang="fi-FI"/>
              <a:t>, </a:t>
            </a:r>
            <a:r>
              <a:rPr lang="fi-FI" u="sng"/>
              <a:t>alueiden elinvoimalle</a:t>
            </a:r>
            <a:r>
              <a:rPr lang="fi-FI"/>
              <a:t> ja </a:t>
            </a:r>
            <a:r>
              <a:rPr lang="fi-FI" u="sng"/>
              <a:t>työvoiman liikkuvuudelle</a:t>
            </a:r>
            <a:r>
              <a:rPr lang="fi-FI"/>
              <a:t>. Hallitus edistää </a:t>
            </a:r>
            <a:r>
              <a:rPr lang="fi-FI" u="sng"/>
              <a:t>kestävää kehitystä</a:t>
            </a:r>
            <a:r>
              <a:rPr lang="fi-FI"/>
              <a:t> osana maankäyttöä, rakentamista, asumista ja liikennettä.</a:t>
            </a:r>
          </a:p>
          <a:p>
            <a:r>
              <a:rPr lang="fi-FI"/>
              <a:t>Hallitus huolehtii asumisen ja liikkumisen </a:t>
            </a:r>
            <a:r>
              <a:rPr lang="fi-FI" u="sng"/>
              <a:t>edellytyksistä koko Suomessa</a:t>
            </a:r>
            <a:r>
              <a:rPr lang="fi-FI"/>
              <a:t>: pääkaupunkiseudulla, suurilla kaupunkiseuduilla, maakuntakeskuksissa, kehyskunnissa, seutukaupungeissa sekä maaseutumaisessa ja harvaan asutussa Suomessa. Hallitus kannustaa kaupunkeja ja kuntia kehittymään omien vahvuuksiensa pohjalta.</a:t>
            </a:r>
          </a:p>
          <a:p>
            <a:r>
              <a:rPr lang="fi-FI" b="1" u="sng"/>
              <a:t>Hallituksen asuntopolitiikan keskeisin tavoite on asuntomarkkinoiden toimivuuden edistäminen.</a:t>
            </a:r>
            <a:r>
              <a:rPr lang="fi-FI"/>
              <a:t> Toimivat asuntomarkkinat luovat suomalaisille mahdollisuuden asua mahdollisimman hyvin ja edullisesti omia toiveita vastaavassa kodissa.</a:t>
            </a:r>
          </a:p>
          <a:p>
            <a:r>
              <a:rPr lang="fi-FI"/>
              <a:t>Hallitus luo </a:t>
            </a:r>
            <a:r>
              <a:rPr lang="fi-FI" u="sng"/>
              <a:t>hyvät toimintaedellytykset asuntomarkkinoille kasvuun tähtäävällä elinkeinopolitiikalla</a:t>
            </a:r>
            <a:r>
              <a:rPr lang="fi-FI"/>
              <a:t>, </a:t>
            </a:r>
            <a:r>
              <a:rPr lang="fi-FI" u="sng"/>
              <a:t>uudistamalla sääntelyä</a:t>
            </a:r>
            <a:r>
              <a:rPr lang="fi-FI"/>
              <a:t>, </a:t>
            </a:r>
            <a:r>
              <a:rPr lang="fi-FI" u="sng"/>
              <a:t>varmistamalla riittävän kaavoituksen</a:t>
            </a:r>
            <a:r>
              <a:rPr lang="fi-FI"/>
              <a:t>, </a:t>
            </a:r>
            <a:r>
              <a:rPr lang="fi-FI" u="sng"/>
              <a:t>tonttitarjonnan</a:t>
            </a:r>
            <a:r>
              <a:rPr lang="fi-FI"/>
              <a:t> ja </a:t>
            </a:r>
            <a:r>
              <a:rPr lang="fi-FI" u="sng"/>
              <a:t>asuntotuotannon</a:t>
            </a:r>
            <a:r>
              <a:rPr lang="fi-FI"/>
              <a:t> sekä </a:t>
            </a:r>
            <a:r>
              <a:rPr lang="fi-FI" u="sng"/>
              <a:t>panostamalla asuntotuotantoa tukeviin liikennehankkeisiin</a:t>
            </a:r>
            <a:r>
              <a:rPr lang="fi-FI"/>
              <a:t>. Hallitus edistää </a:t>
            </a:r>
            <a:r>
              <a:rPr lang="fi-FI" b="1" u="sng"/>
              <a:t>vakaata toimintaympäristöä</a:t>
            </a:r>
            <a:r>
              <a:rPr lang="fi-FI"/>
              <a:t> rakentamiseen ja asuntomarkkinoille.”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1"/>
              <a:t>KOVAn mielestä </a:t>
            </a:r>
            <a:r>
              <a:rPr lang="fi-FI" b="1" err="1"/>
              <a:t>HO:n</a:t>
            </a:r>
            <a:r>
              <a:rPr lang="fi-FI" b="1"/>
              <a:t> tavoitteet ja keinot eivät kohtaa!</a:t>
            </a:r>
          </a:p>
        </p:txBody>
      </p:sp>
    </p:spTree>
    <p:extLst>
      <p:ext uri="{BB962C8B-B14F-4D97-AF65-F5344CB8AC3E}">
        <p14:creationId xmlns:p14="http://schemas.microsoft.com/office/powerpoint/2010/main" val="237971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4FE192-7543-2B37-E34F-A3B68D58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Hallitusohjelman luvun 6.5 johdanto...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1578F8-82CF-850F-9AAB-EEA0F2964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1417638"/>
            <a:ext cx="8229600" cy="5165724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/>
              <a:t>Hallitus rakentaa yhteiskuntaa, jossa suomalaisilla on </a:t>
            </a:r>
            <a:r>
              <a:rPr lang="fi-FI" u="sng"/>
              <a:t>työllään</a:t>
            </a:r>
            <a:r>
              <a:rPr lang="fi-FI"/>
              <a:t> ja </a:t>
            </a:r>
            <a:r>
              <a:rPr lang="fi-FI" u="sng"/>
              <a:t>säästämisellään</a:t>
            </a:r>
            <a:r>
              <a:rPr lang="fi-FI"/>
              <a:t> mahdollisuus hankkia </a:t>
            </a:r>
            <a:r>
              <a:rPr lang="fi-FI" u="sng"/>
              <a:t>omistusasunto</a:t>
            </a:r>
            <a:r>
              <a:rPr lang="fi-FI"/>
              <a:t>. Hallitus </a:t>
            </a:r>
            <a:r>
              <a:rPr lang="fi-FI" u="sng"/>
              <a:t>edistää asuntojen</a:t>
            </a:r>
            <a:r>
              <a:rPr lang="fi-FI"/>
              <a:t> ja </a:t>
            </a:r>
            <a:r>
              <a:rPr lang="fi-FI" u="sng"/>
              <a:t>asuntorahoituksen</a:t>
            </a:r>
            <a:r>
              <a:rPr lang="fi-FI"/>
              <a:t> riittävää </a:t>
            </a:r>
            <a:r>
              <a:rPr lang="fi-FI" u="sng"/>
              <a:t>tarjontaa</a:t>
            </a:r>
            <a:r>
              <a:rPr lang="fi-FI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/>
              <a:t>Hallituksen tavoitteena on mahdollistaa </a:t>
            </a:r>
            <a:r>
              <a:rPr lang="fi-FI" u="sng"/>
              <a:t>työvoiman</a:t>
            </a:r>
            <a:r>
              <a:rPr lang="fi-FI"/>
              <a:t> joustava </a:t>
            </a:r>
            <a:r>
              <a:rPr lang="fi-FI" u="sng"/>
              <a:t>liikkuminen</a:t>
            </a:r>
            <a:r>
              <a:rPr lang="fi-FI"/>
              <a:t> työn perässä huolehtimalla </a:t>
            </a:r>
            <a:r>
              <a:rPr lang="fi-FI" u="sng"/>
              <a:t>toimivista vuokra-asuntomarkkinoista</a:t>
            </a:r>
            <a:r>
              <a:rPr lang="fi-FI"/>
              <a:t>. Tavoitteen toteuttamiseksi hallitus </a:t>
            </a:r>
            <a:r>
              <a:rPr lang="fi-FI" u="sng"/>
              <a:t>huolehtii riittävästä asuntotuotannosta</a:t>
            </a:r>
            <a:r>
              <a:rPr lang="fi-FI"/>
              <a:t>, joka tarjoaa suomalaisille monipuolista ja kohtuullisen hintaista asumista.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1" u="sng"/>
              <a:t>Lähtökohtaisesti laadukasta ja kohtuullisen hintaista asumista edistetään vapaarahoitteisella asuntorakentamisella.</a:t>
            </a:r>
            <a:r>
              <a:rPr lang="fi-FI"/>
              <a:t> Hallitus kohdistaa yhteiskunnan tukemat </a:t>
            </a:r>
            <a:r>
              <a:rPr lang="fi-FI" u="sng"/>
              <a:t>vuokra-asunnot nykyistä tehokkaammin pienituloisille</a:t>
            </a:r>
            <a:r>
              <a:rPr lang="fi-FI"/>
              <a:t>, vähävaraisille ja erityisryhmille, joiden on vaikea vuokrata asuntoa vapailta markkinoilta. </a:t>
            </a:r>
            <a:r>
              <a:rPr lang="fi-FI" b="1"/>
              <a:t>Hallitus vähentää yhteiskunnan tukemaa ARA-asuntotuotantoa hallitusti.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/>
              <a:t>Ohjelman tavoitteissa ja keinoissa selvää ristiriitaa!</a:t>
            </a:r>
          </a:p>
        </p:txBody>
      </p:sp>
    </p:spTree>
    <p:extLst>
      <p:ext uri="{BB962C8B-B14F-4D97-AF65-F5344CB8AC3E}">
        <p14:creationId xmlns:p14="http://schemas.microsoft.com/office/powerpoint/2010/main" val="1282364337"/>
      </p:ext>
    </p:extLst>
  </p:cSld>
  <p:clrMapOvr>
    <a:masterClrMapping/>
  </p:clrMapOvr>
</p:sld>
</file>

<file path=ppt/theme/theme1.xml><?xml version="1.0" encoding="utf-8"?>
<a:theme xmlns:a="http://schemas.openxmlformats.org/drawingml/2006/main" name="Ilo kasvaa liikkuen kalvopohjat">
  <a:themeElements>
    <a:clrScheme name="VALO">
      <a:dk1>
        <a:sysClr val="windowText" lastClr="000000"/>
      </a:dk1>
      <a:lt1>
        <a:sysClr val="window" lastClr="FFFFFF"/>
      </a:lt1>
      <a:dk2>
        <a:srgbClr val="003478"/>
      </a:dk2>
      <a:lt2>
        <a:srgbClr val="EEECE1"/>
      </a:lt2>
      <a:accent1>
        <a:srgbClr val="009FDA"/>
      </a:accent1>
      <a:accent2>
        <a:srgbClr val="ED2939"/>
      </a:accent2>
      <a:accent3>
        <a:srgbClr val="00AD83"/>
      </a:accent3>
      <a:accent4>
        <a:srgbClr val="B634BB"/>
      </a:accent4>
      <a:accent5>
        <a:srgbClr val="003478"/>
      </a:accent5>
      <a:accent6>
        <a:srgbClr val="828284"/>
      </a:accent6>
      <a:hlink>
        <a:srgbClr val="0000FF"/>
      </a:hlink>
      <a:folHlink>
        <a:srgbClr val="800080"/>
      </a:folHlink>
    </a:clrScheme>
    <a:fontScheme name="VALO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2F90C5B5FDAC745B5D2D437E0B7BA8F" ma:contentTypeVersion="15" ma:contentTypeDescription="Luo uusi asiakirja." ma:contentTypeScope="" ma:versionID="661ff9b92a29658e819688a410c613c0">
  <xsd:schema xmlns:xsd="http://www.w3.org/2001/XMLSchema" xmlns:xs="http://www.w3.org/2001/XMLSchema" xmlns:p="http://schemas.microsoft.com/office/2006/metadata/properties" xmlns:ns2="d27645e2-4cbc-4483-ab31-da737242d2e5" xmlns:ns3="c14949d2-8dd0-47a7-8f85-811f832dca7d" targetNamespace="http://schemas.microsoft.com/office/2006/metadata/properties" ma:root="true" ma:fieldsID="07452fd7b1cafdfe727138a24980b1af" ns2:_="" ns3:_="">
    <xsd:import namespace="d27645e2-4cbc-4483-ab31-da737242d2e5"/>
    <xsd:import namespace="c14949d2-8dd0-47a7-8f85-811f832dca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645e2-4cbc-4483-ab31-da737242d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339b51c2-3621-485b-8b97-035e3b5fb4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949d2-8dd0-47a7-8f85-811f832dca7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ef99670-b91d-4c2b-a85d-c4c940489fee}" ma:internalName="TaxCatchAll" ma:showField="CatchAllData" ma:web="c14949d2-8dd0-47a7-8f85-811f832dca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4949d2-8dd0-47a7-8f85-811f832dca7d" xsi:nil="true"/>
    <lcf76f155ced4ddcb4097134ff3c332f xmlns="d27645e2-4cbc-4483-ab31-da737242d2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512432-3B67-454E-8F57-C1E73E576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645e2-4cbc-4483-ab31-da737242d2e5"/>
    <ds:schemaRef ds:uri="c14949d2-8dd0-47a7-8f85-811f832dca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C878A3-3199-4C1E-B6AC-4B24A3CFAF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25319D-2C36-4F07-9188-F6D02AB1439F}">
  <ds:schemaRefs>
    <ds:schemaRef ds:uri="d27645e2-4cbc-4483-ab31-da737242d2e5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c14949d2-8dd0-47a7-8f85-811f832dca7d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11326</TotalTime>
  <Words>1135</Words>
  <Application>Microsoft Office PowerPoint</Application>
  <PresentationFormat>Näytössä katseltava diaesitys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Ilo kasvaa liikkuen kalvopohjat</vt:lpstr>
      <vt:lpstr>Saadaanko asunnottomuus poistettua nykyisillä politiikkalinjauksilla?</vt:lpstr>
      <vt:lpstr>KOVA lyhyesti</vt:lpstr>
      <vt:lpstr>Mitä KOVA tekee?</vt:lpstr>
      <vt:lpstr>KOVA lukuina</vt:lpstr>
      <vt:lpstr>Saadaanko asunnottomuus poistettua nykyisillä politiikkalinjauksilla?</vt:lpstr>
      <vt:lpstr>Saadaanko asunnottomuus poistettua nykyisillä politiikkalinjauksilla?</vt:lpstr>
      <vt:lpstr>Miksi näin?</vt:lpstr>
      <vt:lpstr>Hallitusohjelman luvun 6.5 johdanto</vt:lpstr>
      <vt:lpstr>Hallitusohjelman luvun 6.5 johdanto...</vt:lpstr>
      <vt:lpstr>Miksi näin?...</vt:lpstr>
      <vt:lpstr>Miksi näin?...</vt:lpstr>
      <vt:lpstr>Mitä meidän pitäisi tehdä?</vt:lpstr>
      <vt:lpstr>Yhteenveto ja näkymät</vt:lpstr>
      <vt:lpstr>Kiitos tarkkaavaisuudesta!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Jouni Parkkonen</dc:creator>
  <cp:lastModifiedBy>Mia Saarela</cp:lastModifiedBy>
  <cp:revision>475</cp:revision>
  <cp:lastPrinted>2023-08-23T06:12:22Z</cp:lastPrinted>
  <dcterms:created xsi:type="dcterms:W3CDTF">2014-09-11T07:09:26Z</dcterms:created>
  <dcterms:modified xsi:type="dcterms:W3CDTF">2023-10-11T07:12:34Z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0x01010082F90C5B5FDAC745B5D2D437E0B7BA8F</vt:lpwstr>
  </property>
  <property fmtid="{D5CDD505-2E9C-101B-9397-08002B2CF9AE}" pid="3" name="AuthorIds_UIVersion_6144">
    <vt:lpwstr>11</vt:lpwstr>
  </property>
  <property fmtid="{D5CDD505-2E9C-101B-9397-08002B2CF9AE}" pid="4" name="MediaServiceImageTags">
    <vt:lpwstr/>
  </property>
</Properties>
</file>