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56" r:id="rId3"/>
    <p:sldId id="275" r:id="rId4"/>
    <p:sldId id="258" r:id="rId5"/>
    <p:sldId id="276" r:id="rId6"/>
    <p:sldId id="260" r:id="rId7"/>
    <p:sldId id="266" r:id="rId8"/>
    <p:sldId id="259" r:id="rId9"/>
    <p:sldId id="267" r:id="rId10"/>
    <p:sldId id="269" r:id="rId11"/>
    <p:sldId id="277" r:id="rId12"/>
    <p:sldId id="281" r:id="rId13"/>
    <p:sldId id="282" r:id="rId14"/>
    <p:sldId id="278" r:id="rId15"/>
    <p:sldId id="262" r:id="rId1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Taul1!$B$1</c:f>
              <c:strCache>
                <c:ptCount val="1"/>
                <c:pt idx="0">
                  <c:v>Työllistyminen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551-49E4-A8BB-71720C067A2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551-49E4-A8BB-71720C067A2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551-49E4-A8BB-71720C067A2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551-49E4-A8BB-71720C067A2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Taul1!$A$2:$A$5</c:f>
              <c:strCache>
                <c:ptCount val="4"/>
                <c:pt idx="0">
                  <c:v>Yliopisto-opinnot</c:v>
                </c:pt>
                <c:pt idx="1">
                  <c:v>Korttikoulutus</c:v>
                </c:pt>
                <c:pt idx="2">
                  <c:v>Asumiskurssit</c:v>
                </c:pt>
                <c:pt idx="3">
                  <c:v>Työllistyminen</c:v>
                </c:pt>
              </c:strCache>
            </c:strRef>
          </c:cat>
          <c:val>
            <c:numRef>
              <c:f>Taul1!$B$2:$B$5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7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551-49E4-A8BB-71720C067A2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Taul1!$B$1</c:f>
              <c:strCache>
                <c:ptCount val="1"/>
                <c:pt idx="0">
                  <c:v>Kohtaamiset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A5B-4536-9395-423826D8AAF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A5B-4536-9395-423826D8AAF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A5B-4536-9395-423826D8AAF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2A5B-4536-9395-423826D8AAFF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Taul1!$A$2:$A$5</c:f>
              <c:strCache>
                <c:ptCount val="4"/>
                <c:pt idx="0">
                  <c:v>Rukkila (1497)</c:v>
                </c:pt>
                <c:pt idx="1">
                  <c:v>Leppävaara (496)</c:v>
                </c:pt>
                <c:pt idx="2">
                  <c:v>Kotkankatu (150)</c:v>
                </c:pt>
                <c:pt idx="3">
                  <c:v>Pitäjänmäki (527)</c:v>
                </c:pt>
              </c:strCache>
            </c:strRef>
          </c:cat>
          <c:val>
            <c:numRef>
              <c:f>Taul1!$B$2:$B$5</c:f>
              <c:numCache>
                <c:formatCode>General</c:formatCode>
                <c:ptCount val="4"/>
                <c:pt idx="0">
                  <c:v>1497</c:v>
                </c:pt>
                <c:pt idx="1">
                  <c:v>496</c:v>
                </c:pt>
                <c:pt idx="2">
                  <c:v>150</c:v>
                </c:pt>
                <c:pt idx="3">
                  <c:v>527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A5B-4536-9395-423826D8AAF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CBCB94-EE75-44CE-8AF6-1C2104F8160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7B27E511-F945-414B-B9C7-2CCA5FA7BD29}">
      <dgm:prSet/>
      <dgm:spPr/>
      <dgm:t>
        <a:bodyPr/>
        <a:lstStyle/>
        <a:p>
          <a:pPr>
            <a:lnSpc>
              <a:spcPct val="100000"/>
            </a:lnSpc>
          </a:pPr>
          <a:r>
            <a:rPr lang="fi-FI" dirty="0"/>
            <a:t>Asunnottomien asumispalvelut ja päihdehuollon kuntouttavat asumispalvelut (Helsinki)</a:t>
          </a:r>
        </a:p>
      </dgm:t>
    </dgm:pt>
    <dgm:pt modelId="{15A3DF25-8A00-498A-A91B-13BE6D7B6C05}" type="parTrans" cxnId="{1B77689F-97BF-4B90-A062-0402DA4AE519}">
      <dgm:prSet/>
      <dgm:spPr/>
      <dgm:t>
        <a:bodyPr/>
        <a:lstStyle/>
        <a:p>
          <a:endParaRPr lang="en-US"/>
        </a:p>
      </dgm:t>
    </dgm:pt>
    <dgm:pt modelId="{EAA12FEC-6DB7-4993-9C38-DAC0F756520A}" type="sibTrans" cxnId="{1B77689F-97BF-4B90-A062-0402DA4AE519}">
      <dgm:prSet/>
      <dgm:spPr/>
      <dgm:t>
        <a:bodyPr/>
        <a:lstStyle/>
        <a:p>
          <a:endParaRPr lang="en-US"/>
        </a:p>
      </dgm:t>
    </dgm:pt>
    <dgm:pt modelId="{45795AC8-3D0E-4EAD-BECC-4C8435B09BF8}">
      <dgm:prSet/>
      <dgm:spPr/>
      <dgm:t>
        <a:bodyPr/>
        <a:lstStyle/>
        <a:p>
          <a:pPr>
            <a:lnSpc>
              <a:spcPct val="100000"/>
            </a:lnSpc>
          </a:pPr>
          <a:r>
            <a:rPr lang="fi-FI" dirty="0"/>
            <a:t>Työstä / opiskelusta / kursseista / kuntouttavasta työtoiminnasta kiinnostuneet asukkaat</a:t>
          </a:r>
          <a:endParaRPr lang="en-US" dirty="0"/>
        </a:p>
      </dgm:t>
    </dgm:pt>
    <dgm:pt modelId="{656F6094-EB05-41CA-92DF-E93C8A696B54}" type="parTrans" cxnId="{C7C32421-35F6-4E43-9AE8-5B67C81E61B6}">
      <dgm:prSet/>
      <dgm:spPr/>
      <dgm:t>
        <a:bodyPr/>
        <a:lstStyle/>
        <a:p>
          <a:endParaRPr lang="en-US"/>
        </a:p>
      </dgm:t>
    </dgm:pt>
    <dgm:pt modelId="{1C37DC38-9FA3-434F-8EB5-669AA661A980}" type="sibTrans" cxnId="{C7C32421-35F6-4E43-9AE8-5B67C81E61B6}">
      <dgm:prSet/>
      <dgm:spPr/>
      <dgm:t>
        <a:bodyPr/>
        <a:lstStyle/>
        <a:p>
          <a:endParaRPr lang="en-US"/>
        </a:p>
      </dgm:t>
    </dgm:pt>
    <dgm:pt modelId="{5B45AB72-D5D1-4A7D-9CF2-596627B5731E}">
      <dgm:prSet/>
      <dgm:spPr/>
      <dgm:t>
        <a:bodyPr/>
        <a:lstStyle/>
        <a:p>
          <a:pPr>
            <a:lnSpc>
              <a:spcPct val="100000"/>
            </a:lnSpc>
          </a:pPr>
          <a:r>
            <a:rPr lang="fi-FI" dirty="0"/>
            <a:t>Talous- ja velkaohjausta tarvitsevat asukkaat</a:t>
          </a:r>
          <a:endParaRPr lang="en-US" dirty="0"/>
        </a:p>
      </dgm:t>
    </dgm:pt>
    <dgm:pt modelId="{3E37A98F-89EE-4DF2-A0B4-0C5AF07F9B7C}" type="parTrans" cxnId="{08284C87-BB36-414B-8C3B-4D7D9648E56C}">
      <dgm:prSet/>
      <dgm:spPr/>
      <dgm:t>
        <a:bodyPr/>
        <a:lstStyle/>
        <a:p>
          <a:endParaRPr lang="en-US"/>
        </a:p>
      </dgm:t>
    </dgm:pt>
    <dgm:pt modelId="{4CA17ECE-0B6A-4E19-9C62-2B0CDED2CFE7}" type="sibTrans" cxnId="{08284C87-BB36-414B-8C3B-4D7D9648E56C}">
      <dgm:prSet/>
      <dgm:spPr/>
      <dgm:t>
        <a:bodyPr/>
        <a:lstStyle/>
        <a:p>
          <a:endParaRPr lang="en-US"/>
        </a:p>
      </dgm:t>
    </dgm:pt>
    <dgm:pt modelId="{EB6C018B-48AF-4FEA-B0F7-9FA0DB9DF3B7}" type="pres">
      <dgm:prSet presAssocID="{D1CBCB94-EE75-44CE-8AF6-1C2104F81602}" presName="root" presStyleCnt="0">
        <dgm:presLayoutVars>
          <dgm:dir/>
          <dgm:resizeHandles val="exact"/>
        </dgm:presLayoutVars>
      </dgm:prSet>
      <dgm:spPr/>
    </dgm:pt>
    <dgm:pt modelId="{DDE9D8F2-375A-43E1-A732-F8F07E4DE5E7}" type="pres">
      <dgm:prSet presAssocID="{7B27E511-F945-414B-B9C7-2CCA5FA7BD29}" presName="compNode" presStyleCnt="0"/>
      <dgm:spPr/>
    </dgm:pt>
    <dgm:pt modelId="{26675E7D-69FE-466C-90BF-1D021861DDF8}" type="pres">
      <dgm:prSet presAssocID="{7B27E511-F945-414B-B9C7-2CCA5FA7BD29}" presName="bgRect" presStyleLbl="bgShp" presStyleIdx="0" presStyleCnt="3" custLinFactNeighborX="-830" custLinFactNeighborY="-3836"/>
      <dgm:spPr/>
    </dgm:pt>
    <dgm:pt modelId="{BD4634CE-9729-427B-BCE5-0B09D73E681E}" type="pres">
      <dgm:prSet presAssocID="{7B27E511-F945-414B-B9C7-2CCA5FA7BD2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kstitykset"/>
        </a:ext>
      </dgm:extLst>
    </dgm:pt>
    <dgm:pt modelId="{71C4E0E6-D5C5-4F95-8771-7BD1D004F03F}" type="pres">
      <dgm:prSet presAssocID="{7B27E511-F945-414B-B9C7-2CCA5FA7BD29}" presName="spaceRect" presStyleCnt="0"/>
      <dgm:spPr/>
    </dgm:pt>
    <dgm:pt modelId="{12C4516D-361E-4CCF-AB78-6175BFF9C8EA}" type="pres">
      <dgm:prSet presAssocID="{7B27E511-F945-414B-B9C7-2CCA5FA7BD29}" presName="parTx" presStyleLbl="revTx" presStyleIdx="0" presStyleCnt="3">
        <dgm:presLayoutVars>
          <dgm:chMax val="0"/>
          <dgm:chPref val="0"/>
        </dgm:presLayoutVars>
      </dgm:prSet>
      <dgm:spPr/>
    </dgm:pt>
    <dgm:pt modelId="{B28D739F-CC54-451A-99A4-C553AF53DEE3}" type="pres">
      <dgm:prSet presAssocID="{EAA12FEC-6DB7-4993-9C38-DAC0F756520A}" presName="sibTrans" presStyleCnt="0"/>
      <dgm:spPr/>
    </dgm:pt>
    <dgm:pt modelId="{86F5FC3D-EE4F-4DD3-9283-33C364545BB9}" type="pres">
      <dgm:prSet presAssocID="{45795AC8-3D0E-4EAD-BECC-4C8435B09BF8}" presName="compNode" presStyleCnt="0"/>
      <dgm:spPr/>
    </dgm:pt>
    <dgm:pt modelId="{114D9FD5-B9F5-4AC0-A93C-1D56CD7D33FA}" type="pres">
      <dgm:prSet presAssocID="{45795AC8-3D0E-4EAD-BECC-4C8435B09BF8}" presName="bgRect" presStyleLbl="bgShp" presStyleIdx="1" presStyleCnt="3"/>
      <dgm:spPr/>
    </dgm:pt>
    <dgm:pt modelId="{BB5FE0A8-8732-4BC9-99B1-4D4BC0F0A707}" type="pres">
      <dgm:prSet presAssocID="{45795AC8-3D0E-4EAD-BECC-4C8435B09BF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ustomer Review"/>
        </a:ext>
      </dgm:extLst>
    </dgm:pt>
    <dgm:pt modelId="{4D0015B2-DCFB-4008-B4E2-75D83908C9D9}" type="pres">
      <dgm:prSet presAssocID="{45795AC8-3D0E-4EAD-BECC-4C8435B09BF8}" presName="spaceRect" presStyleCnt="0"/>
      <dgm:spPr/>
    </dgm:pt>
    <dgm:pt modelId="{E5CF39E5-E215-4517-84E7-24B009DF7894}" type="pres">
      <dgm:prSet presAssocID="{45795AC8-3D0E-4EAD-BECC-4C8435B09BF8}" presName="parTx" presStyleLbl="revTx" presStyleIdx="1" presStyleCnt="3">
        <dgm:presLayoutVars>
          <dgm:chMax val="0"/>
          <dgm:chPref val="0"/>
        </dgm:presLayoutVars>
      </dgm:prSet>
      <dgm:spPr/>
    </dgm:pt>
    <dgm:pt modelId="{6D05B141-1994-4A01-937C-1DF5A5C75A88}" type="pres">
      <dgm:prSet presAssocID="{1C37DC38-9FA3-434F-8EB5-669AA661A980}" presName="sibTrans" presStyleCnt="0"/>
      <dgm:spPr/>
    </dgm:pt>
    <dgm:pt modelId="{A1E781BC-065F-4880-98C1-2E3FAAB4BC50}" type="pres">
      <dgm:prSet presAssocID="{5B45AB72-D5D1-4A7D-9CF2-596627B5731E}" presName="compNode" presStyleCnt="0"/>
      <dgm:spPr/>
    </dgm:pt>
    <dgm:pt modelId="{250F2258-E567-45F4-9A4E-50D0C3E90AEA}" type="pres">
      <dgm:prSet presAssocID="{5B45AB72-D5D1-4A7D-9CF2-596627B5731E}" presName="bgRect" presStyleLbl="bgShp" presStyleIdx="2" presStyleCnt="3"/>
      <dgm:spPr/>
    </dgm:pt>
    <dgm:pt modelId="{FE4E437B-51B3-40E7-9D2D-81EF935870CB}" type="pres">
      <dgm:prSet presAssocID="{5B45AB72-D5D1-4A7D-9CF2-596627B5731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olikot"/>
        </a:ext>
      </dgm:extLst>
    </dgm:pt>
    <dgm:pt modelId="{C8F01FDB-5CA4-471B-8FFD-07BFD0DD95FD}" type="pres">
      <dgm:prSet presAssocID="{5B45AB72-D5D1-4A7D-9CF2-596627B5731E}" presName="spaceRect" presStyleCnt="0"/>
      <dgm:spPr/>
    </dgm:pt>
    <dgm:pt modelId="{ACDE6962-A461-43D9-AC03-46C9663AD5BF}" type="pres">
      <dgm:prSet presAssocID="{5B45AB72-D5D1-4A7D-9CF2-596627B5731E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C7C32421-35F6-4E43-9AE8-5B67C81E61B6}" srcId="{D1CBCB94-EE75-44CE-8AF6-1C2104F81602}" destId="{45795AC8-3D0E-4EAD-BECC-4C8435B09BF8}" srcOrd="1" destOrd="0" parTransId="{656F6094-EB05-41CA-92DF-E93C8A696B54}" sibTransId="{1C37DC38-9FA3-434F-8EB5-669AA661A980}"/>
    <dgm:cxn modelId="{BE725D60-7210-4F6C-AD99-BB41830394AE}" type="presOf" srcId="{D1CBCB94-EE75-44CE-8AF6-1C2104F81602}" destId="{EB6C018B-48AF-4FEA-B0F7-9FA0DB9DF3B7}" srcOrd="0" destOrd="0" presId="urn:microsoft.com/office/officeart/2018/2/layout/IconVerticalSolidList"/>
    <dgm:cxn modelId="{08284C87-BB36-414B-8C3B-4D7D9648E56C}" srcId="{D1CBCB94-EE75-44CE-8AF6-1C2104F81602}" destId="{5B45AB72-D5D1-4A7D-9CF2-596627B5731E}" srcOrd="2" destOrd="0" parTransId="{3E37A98F-89EE-4DF2-A0B4-0C5AF07F9B7C}" sibTransId="{4CA17ECE-0B6A-4E19-9C62-2B0CDED2CFE7}"/>
    <dgm:cxn modelId="{1B77689F-97BF-4B90-A062-0402DA4AE519}" srcId="{D1CBCB94-EE75-44CE-8AF6-1C2104F81602}" destId="{7B27E511-F945-414B-B9C7-2CCA5FA7BD29}" srcOrd="0" destOrd="0" parTransId="{15A3DF25-8A00-498A-A91B-13BE6D7B6C05}" sibTransId="{EAA12FEC-6DB7-4993-9C38-DAC0F756520A}"/>
    <dgm:cxn modelId="{9BDCDAB9-465A-406E-A261-3325D181E957}" type="presOf" srcId="{7B27E511-F945-414B-B9C7-2CCA5FA7BD29}" destId="{12C4516D-361E-4CCF-AB78-6175BFF9C8EA}" srcOrd="0" destOrd="0" presId="urn:microsoft.com/office/officeart/2018/2/layout/IconVerticalSolidList"/>
    <dgm:cxn modelId="{B6644ABA-D650-4A0F-9E64-C065FD4AE979}" type="presOf" srcId="{5B45AB72-D5D1-4A7D-9CF2-596627B5731E}" destId="{ACDE6962-A461-43D9-AC03-46C9663AD5BF}" srcOrd="0" destOrd="0" presId="urn:microsoft.com/office/officeart/2018/2/layout/IconVerticalSolidList"/>
    <dgm:cxn modelId="{085E1DDA-17B8-49DE-9CB7-9E2D44277A8F}" type="presOf" srcId="{45795AC8-3D0E-4EAD-BECC-4C8435B09BF8}" destId="{E5CF39E5-E215-4517-84E7-24B009DF7894}" srcOrd="0" destOrd="0" presId="urn:microsoft.com/office/officeart/2018/2/layout/IconVerticalSolidList"/>
    <dgm:cxn modelId="{7C0B7379-F5D0-4F5D-9AB9-2250E4078CFF}" type="presParOf" srcId="{EB6C018B-48AF-4FEA-B0F7-9FA0DB9DF3B7}" destId="{DDE9D8F2-375A-43E1-A732-F8F07E4DE5E7}" srcOrd="0" destOrd="0" presId="urn:microsoft.com/office/officeart/2018/2/layout/IconVerticalSolidList"/>
    <dgm:cxn modelId="{50E9ADF5-DF10-41F0-A105-D30665D798AF}" type="presParOf" srcId="{DDE9D8F2-375A-43E1-A732-F8F07E4DE5E7}" destId="{26675E7D-69FE-466C-90BF-1D021861DDF8}" srcOrd="0" destOrd="0" presId="urn:microsoft.com/office/officeart/2018/2/layout/IconVerticalSolidList"/>
    <dgm:cxn modelId="{4BF0FA90-3C14-4FB4-98EB-3880950AE375}" type="presParOf" srcId="{DDE9D8F2-375A-43E1-A732-F8F07E4DE5E7}" destId="{BD4634CE-9729-427B-BCE5-0B09D73E681E}" srcOrd="1" destOrd="0" presId="urn:microsoft.com/office/officeart/2018/2/layout/IconVerticalSolidList"/>
    <dgm:cxn modelId="{2B392368-A31A-4DDE-BE69-19FB5B27C8D7}" type="presParOf" srcId="{DDE9D8F2-375A-43E1-A732-F8F07E4DE5E7}" destId="{71C4E0E6-D5C5-4F95-8771-7BD1D004F03F}" srcOrd="2" destOrd="0" presId="urn:microsoft.com/office/officeart/2018/2/layout/IconVerticalSolidList"/>
    <dgm:cxn modelId="{D04FCFD3-7E04-488A-A79E-A0246F29A51B}" type="presParOf" srcId="{DDE9D8F2-375A-43E1-A732-F8F07E4DE5E7}" destId="{12C4516D-361E-4CCF-AB78-6175BFF9C8EA}" srcOrd="3" destOrd="0" presId="urn:microsoft.com/office/officeart/2018/2/layout/IconVerticalSolidList"/>
    <dgm:cxn modelId="{FCBC3C9E-0FC5-4ED8-B9CC-CC7C02AC09DC}" type="presParOf" srcId="{EB6C018B-48AF-4FEA-B0F7-9FA0DB9DF3B7}" destId="{B28D739F-CC54-451A-99A4-C553AF53DEE3}" srcOrd="1" destOrd="0" presId="urn:microsoft.com/office/officeart/2018/2/layout/IconVerticalSolidList"/>
    <dgm:cxn modelId="{C0E79200-49E2-477C-ABA3-6EE10756BB27}" type="presParOf" srcId="{EB6C018B-48AF-4FEA-B0F7-9FA0DB9DF3B7}" destId="{86F5FC3D-EE4F-4DD3-9283-33C364545BB9}" srcOrd="2" destOrd="0" presId="urn:microsoft.com/office/officeart/2018/2/layout/IconVerticalSolidList"/>
    <dgm:cxn modelId="{DBCFE3A7-5049-4E35-ACF1-BAC28C0A4B6F}" type="presParOf" srcId="{86F5FC3D-EE4F-4DD3-9283-33C364545BB9}" destId="{114D9FD5-B9F5-4AC0-A93C-1D56CD7D33FA}" srcOrd="0" destOrd="0" presId="urn:microsoft.com/office/officeart/2018/2/layout/IconVerticalSolidList"/>
    <dgm:cxn modelId="{176DB487-5AAF-4945-A057-168B8C8AD44B}" type="presParOf" srcId="{86F5FC3D-EE4F-4DD3-9283-33C364545BB9}" destId="{BB5FE0A8-8732-4BC9-99B1-4D4BC0F0A707}" srcOrd="1" destOrd="0" presId="urn:microsoft.com/office/officeart/2018/2/layout/IconVerticalSolidList"/>
    <dgm:cxn modelId="{762B628A-24CE-4FFC-9298-4DD6B6BD06FE}" type="presParOf" srcId="{86F5FC3D-EE4F-4DD3-9283-33C364545BB9}" destId="{4D0015B2-DCFB-4008-B4E2-75D83908C9D9}" srcOrd="2" destOrd="0" presId="urn:microsoft.com/office/officeart/2018/2/layout/IconVerticalSolidList"/>
    <dgm:cxn modelId="{FD9EF847-5521-45CD-B3A8-517E00C6A1AB}" type="presParOf" srcId="{86F5FC3D-EE4F-4DD3-9283-33C364545BB9}" destId="{E5CF39E5-E215-4517-84E7-24B009DF7894}" srcOrd="3" destOrd="0" presId="urn:microsoft.com/office/officeart/2018/2/layout/IconVerticalSolidList"/>
    <dgm:cxn modelId="{D3C3A8A3-0632-45A6-8685-69B61B540453}" type="presParOf" srcId="{EB6C018B-48AF-4FEA-B0F7-9FA0DB9DF3B7}" destId="{6D05B141-1994-4A01-937C-1DF5A5C75A88}" srcOrd="3" destOrd="0" presId="urn:microsoft.com/office/officeart/2018/2/layout/IconVerticalSolidList"/>
    <dgm:cxn modelId="{78894319-C534-4A3C-9DAC-D153C0AF96A7}" type="presParOf" srcId="{EB6C018B-48AF-4FEA-B0F7-9FA0DB9DF3B7}" destId="{A1E781BC-065F-4880-98C1-2E3FAAB4BC50}" srcOrd="4" destOrd="0" presId="urn:microsoft.com/office/officeart/2018/2/layout/IconVerticalSolidList"/>
    <dgm:cxn modelId="{5FB16D03-FFC0-42C8-A1D6-2C25219B5EC9}" type="presParOf" srcId="{A1E781BC-065F-4880-98C1-2E3FAAB4BC50}" destId="{250F2258-E567-45F4-9A4E-50D0C3E90AEA}" srcOrd="0" destOrd="0" presId="urn:microsoft.com/office/officeart/2018/2/layout/IconVerticalSolidList"/>
    <dgm:cxn modelId="{DD568E58-814D-434D-AC6F-0F52C7BC9BAE}" type="presParOf" srcId="{A1E781BC-065F-4880-98C1-2E3FAAB4BC50}" destId="{FE4E437B-51B3-40E7-9D2D-81EF935870CB}" srcOrd="1" destOrd="0" presId="urn:microsoft.com/office/officeart/2018/2/layout/IconVerticalSolidList"/>
    <dgm:cxn modelId="{CA0F0134-9528-475E-B7FA-45FBD140C344}" type="presParOf" srcId="{A1E781BC-065F-4880-98C1-2E3FAAB4BC50}" destId="{C8F01FDB-5CA4-471B-8FFD-07BFD0DD95FD}" srcOrd="2" destOrd="0" presId="urn:microsoft.com/office/officeart/2018/2/layout/IconVerticalSolidList"/>
    <dgm:cxn modelId="{38CD9DA6-9D36-49C2-9CF8-7195DA3B4D07}" type="presParOf" srcId="{A1E781BC-065F-4880-98C1-2E3FAAB4BC50}" destId="{ACDE6962-A461-43D9-AC03-46C9663AD5B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CBCB94-EE75-44CE-8AF6-1C2104F8160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7B27E511-F945-414B-B9C7-2CCA5FA7BD29}">
      <dgm:prSet/>
      <dgm:spPr/>
      <dgm:t>
        <a:bodyPr/>
        <a:lstStyle/>
        <a:p>
          <a:pPr>
            <a:lnSpc>
              <a:spcPct val="100000"/>
            </a:lnSpc>
          </a:pPr>
          <a:r>
            <a:rPr lang="fi-FI" b="0" i="0" dirty="0"/>
            <a:t>Kehitetään työ- ja opiskeluvalmiuksia edistävä jalkautuva työmalli, jossa hyödynnetään työvalmennusta, velka- ja talousohjaamista sekä vertaistyötä. Työparimalli ammattilainen ja kokemusasiantuntija.</a:t>
          </a:r>
          <a:endParaRPr lang="fi-FI" dirty="0"/>
        </a:p>
      </dgm:t>
    </dgm:pt>
    <dgm:pt modelId="{15A3DF25-8A00-498A-A91B-13BE6D7B6C05}" type="parTrans" cxnId="{1B77689F-97BF-4B90-A062-0402DA4AE519}">
      <dgm:prSet/>
      <dgm:spPr/>
      <dgm:t>
        <a:bodyPr/>
        <a:lstStyle/>
        <a:p>
          <a:endParaRPr lang="en-US"/>
        </a:p>
      </dgm:t>
    </dgm:pt>
    <dgm:pt modelId="{EAA12FEC-6DB7-4993-9C38-DAC0F756520A}" type="sibTrans" cxnId="{1B77689F-97BF-4B90-A062-0402DA4AE519}">
      <dgm:prSet/>
      <dgm:spPr/>
      <dgm:t>
        <a:bodyPr/>
        <a:lstStyle/>
        <a:p>
          <a:endParaRPr lang="en-US"/>
        </a:p>
      </dgm:t>
    </dgm:pt>
    <dgm:pt modelId="{45795AC8-3D0E-4EAD-BECC-4C8435B09BF8}">
      <dgm:prSet/>
      <dgm:spPr/>
      <dgm:t>
        <a:bodyPr/>
        <a:lstStyle/>
        <a:p>
          <a:pPr>
            <a:lnSpc>
              <a:spcPct val="100000"/>
            </a:lnSpc>
          </a:pPr>
          <a:r>
            <a:rPr lang="fi-FI" b="0" i="0" dirty="0"/>
            <a:t>Asukkaiden työllistymisessä hyödynnetty </a:t>
          </a:r>
          <a:r>
            <a:rPr lang="fi-FI" b="0" i="0" dirty="0" err="1"/>
            <a:t>Treamer</a:t>
          </a:r>
          <a:r>
            <a:rPr lang="fi-FI" b="0" i="0" dirty="0"/>
            <a:t> työnvälityssovellusta.</a:t>
          </a:r>
        </a:p>
        <a:p>
          <a:pPr>
            <a:lnSpc>
              <a:spcPct val="100000"/>
            </a:lnSpc>
          </a:pPr>
          <a:r>
            <a:rPr lang="fi-FI" b="0" i="0" dirty="0"/>
            <a:t>Asukkaiden kanssa harjoitellaan työelämävalmiuksia. Motivoidaan, luodaan toivoa ja  vähennetään työllistymisen esteitä.</a:t>
          </a:r>
        </a:p>
      </dgm:t>
    </dgm:pt>
    <dgm:pt modelId="{656F6094-EB05-41CA-92DF-E93C8A696B54}" type="parTrans" cxnId="{C7C32421-35F6-4E43-9AE8-5B67C81E61B6}">
      <dgm:prSet/>
      <dgm:spPr/>
      <dgm:t>
        <a:bodyPr/>
        <a:lstStyle/>
        <a:p>
          <a:endParaRPr lang="en-US"/>
        </a:p>
      </dgm:t>
    </dgm:pt>
    <dgm:pt modelId="{1C37DC38-9FA3-434F-8EB5-669AA661A980}" type="sibTrans" cxnId="{C7C32421-35F6-4E43-9AE8-5B67C81E61B6}">
      <dgm:prSet/>
      <dgm:spPr/>
      <dgm:t>
        <a:bodyPr/>
        <a:lstStyle/>
        <a:p>
          <a:endParaRPr lang="en-US"/>
        </a:p>
      </dgm:t>
    </dgm:pt>
    <dgm:pt modelId="{5B45AB72-D5D1-4A7D-9CF2-596627B5731E}">
      <dgm:prSet/>
      <dgm:spPr/>
      <dgm:t>
        <a:bodyPr/>
        <a:lstStyle/>
        <a:p>
          <a:pPr>
            <a:lnSpc>
              <a:spcPct val="100000"/>
            </a:lnSpc>
          </a:pPr>
          <a:r>
            <a:rPr lang="fi-FI" dirty="0"/>
            <a:t>Yhteistyössä yksikön henkilökunnan sekä hankkeen työntekijöiden kanssa kehitetään yhtenäinen toimintamalli. Kehitetty toimintamalli juurrutetaan toimintatavaksi asumisyksiköiden henkilökunnalle.</a:t>
          </a:r>
          <a:endParaRPr lang="en-US" dirty="0"/>
        </a:p>
      </dgm:t>
    </dgm:pt>
    <dgm:pt modelId="{3E37A98F-89EE-4DF2-A0B4-0C5AF07F9B7C}" type="parTrans" cxnId="{08284C87-BB36-414B-8C3B-4D7D9648E56C}">
      <dgm:prSet/>
      <dgm:spPr/>
      <dgm:t>
        <a:bodyPr/>
        <a:lstStyle/>
        <a:p>
          <a:endParaRPr lang="en-US"/>
        </a:p>
      </dgm:t>
    </dgm:pt>
    <dgm:pt modelId="{4CA17ECE-0B6A-4E19-9C62-2B0CDED2CFE7}" type="sibTrans" cxnId="{08284C87-BB36-414B-8C3B-4D7D9648E56C}">
      <dgm:prSet/>
      <dgm:spPr/>
      <dgm:t>
        <a:bodyPr/>
        <a:lstStyle/>
        <a:p>
          <a:endParaRPr lang="en-US"/>
        </a:p>
      </dgm:t>
    </dgm:pt>
    <dgm:pt modelId="{EB6C018B-48AF-4FEA-B0F7-9FA0DB9DF3B7}" type="pres">
      <dgm:prSet presAssocID="{D1CBCB94-EE75-44CE-8AF6-1C2104F81602}" presName="root" presStyleCnt="0">
        <dgm:presLayoutVars>
          <dgm:dir/>
          <dgm:resizeHandles val="exact"/>
        </dgm:presLayoutVars>
      </dgm:prSet>
      <dgm:spPr/>
    </dgm:pt>
    <dgm:pt modelId="{DDE9D8F2-375A-43E1-A732-F8F07E4DE5E7}" type="pres">
      <dgm:prSet presAssocID="{7B27E511-F945-414B-B9C7-2CCA5FA7BD29}" presName="compNode" presStyleCnt="0"/>
      <dgm:spPr/>
    </dgm:pt>
    <dgm:pt modelId="{26675E7D-69FE-466C-90BF-1D021861DDF8}" type="pres">
      <dgm:prSet presAssocID="{7B27E511-F945-414B-B9C7-2CCA5FA7BD29}" presName="bgRect" presStyleLbl="bgShp" presStyleIdx="0" presStyleCnt="3" custLinFactNeighborX="-830" custLinFactNeighborY="-3836"/>
      <dgm:spPr/>
    </dgm:pt>
    <dgm:pt modelId="{BD4634CE-9729-427B-BCE5-0B09D73E681E}" type="pres">
      <dgm:prSet presAssocID="{7B27E511-F945-414B-B9C7-2CCA5FA7BD29}" presName="iconRect" presStyleLbl="node1" presStyleIdx="0" presStyleCnt="3" custLinFactNeighborX="-1361" custLinFactNeighborY="-6975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irjoituslevy valittu ääriviiva"/>
        </a:ext>
      </dgm:extLst>
    </dgm:pt>
    <dgm:pt modelId="{71C4E0E6-D5C5-4F95-8771-7BD1D004F03F}" type="pres">
      <dgm:prSet presAssocID="{7B27E511-F945-414B-B9C7-2CCA5FA7BD29}" presName="spaceRect" presStyleCnt="0"/>
      <dgm:spPr/>
    </dgm:pt>
    <dgm:pt modelId="{12C4516D-361E-4CCF-AB78-6175BFF9C8EA}" type="pres">
      <dgm:prSet presAssocID="{7B27E511-F945-414B-B9C7-2CCA5FA7BD29}" presName="parTx" presStyleLbl="revTx" presStyleIdx="0" presStyleCnt="3">
        <dgm:presLayoutVars>
          <dgm:chMax val="0"/>
          <dgm:chPref val="0"/>
        </dgm:presLayoutVars>
      </dgm:prSet>
      <dgm:spPr/>
    </dgm:pt>
    <dgm:pt modelId="{B28D739F-CC54-451A-99A4-C553AF53DEE3}" type="pres">
      <dgm:prSet presAssocID="{EAA12FEC-6DB7-4993-9C38-DAC0F756520A}" presName="sibTrans" presStyleCnt="0"/>
      <dgm:spPr/>
    </dgm:pt>
    <dgm:pt modelId="{86F5FC3D-EE4F-4DD3-9283-33C364545BB9}" type="pres">
      <dgm:prSet presAssocID="{45795AC8-3D0E-4EAD-BECC-4C8435B09BF8}" presName="compNode" presStyleCnt="0"/>
      <dgm:spPr/>
    </dgm:pt>
    <dgm:pt modelId="{114D9FD5-B9F5-4AC0-A93C-1D56CD7D33FA}" type="pres">
      <dgm:prSet presAssocID="{45795AC8-3D0E-4EAD-BECC-4C8435B09BF8}" presName="bgRect" presStyleLbl="bgShp" presStyleIdx="1" presStyleCnt="3" custLinFactNeighborX="14" custLinFactNeighborY="-3452"/>
      <dgm:spPr/>
    </dgm:pt>
    <dgm:pt modelId="{BB5FE0A8-8732-4BC9-99B1-4D4BC0F0A707}" type="pres">
      <dgm:prSet presAssocID="{45795AC8-3D0E-4EAD-BECC-4C8435B09BF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yörä ja ihmisiä tasaisella täytöllä"/>
        </a:ext>
      </dgm:extLst>
    </dgm:pt>
    <dgm:pt modelId="{4D0015B2-DCFB-4008-B4E2-75D83908C9D9}" type="pres">
      <dgm:prSet presAssocID="{45795AC8-3D0E-4EAD-BECC-4C8435B09BF8}" presName="spaceRect" presStyleCnt="0"/>
      <dgm:spPr/>
    </dgm:pt>
    <dgm:pt modelId="{E5CF39E5-E215-4517-84E7-24B009DF7894}" type="pres">
      <dgm:prSet presAssocID="{45795AC8-3D0E-4EAD-BECC-4C8435B09BF8}" presName="parTx" presStyleLbl="revTx" presStyleIdx="1" presStyleCnt="3">
        <dgm:presLayoutVars>
          <dgm:chMax val="0"/>
          <dgm:chPref val="0"/>
        </dgm:presLayoutVars>
      </dgm:prSet>
      <dgm:spPr/>
    </dgm:pt>
    <dgm:pt modelId="{6D05B141-1994-4A01-937C-1DF5A5C75A88}" type="pres">
      <dgm:prSet presAssocID="{1C37DC38-9FA3-434F-8EB5-669AA661A980}" presName="sibTrans" presStyleCnt="0"/>
      <dgm:spPr/>
    </dgm:pt>
    <dgm:pt modelId="{A1E781BC-065F-4880-98C1-2E3FAAB4BC50}" type="pres">
      <dgm:prSet presAssocID="{5B45AB72-D5D1-4A7D-9CF2-596627B5731E}" presName="compNode" presStyleCnt="0"/>
      <dgm:spPr/>
    </dgm:pt>
    <dgm:pt modelId="{250F2258-E567-45F4-9A4E-50D0C3E90AEA}" type="pres">
      <dgm:prSet presAssocID="{5B45AB72-D5D1-4A7D-9CF2-596627B5731E}" presName="bgRect" presStyleLbl="bgShp" presStyleIdx="2" presStyleCnt="3"/>
      <dgm:spPr/>
    </dgm:pt>
    <dgm:pt modelId="{FE4E437B-51B3-40E7-9D2D-81EF935870CB}" type="pres">
      <dgm:prSet presAssocID="{5B45AB72-D5D1-4A7D-9CF2-596627B5731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ivoriihi ääriviiva"/>
        </a:ext>
      </dgm:extLst>
    </dgm:pt>
    <dgm:pt modelId="{C8F01FDB-5CA4-471B-8FFD-07BFD0DD95FD}" type="pres">
      <dgm:prSet presAssocID="{5B45AB72-D5D1-4A7D-9CF2-596627B5731E}" presName="spaceRect" presStyleCnt="0"/>
      <dgm:spPr/>
    </dgm:pt>
    <dgm:pt modelId="{ACDE6962-A461-43D9-AC03-46C9663AD5BF}" type="pres">
      <dgm:prSet presAssocID="{5B45AB72-D5D1-4A7D-9CF2-596627B5731E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C7C32421-35F6-4E43-9AE8-5B67C81E61B6}" srcId="{D1CBCB94-EE75-44CE-8AF6-1C2104F81602}" destId="{45795AC8-3D0E-4EAD-BECC-4C8435B09BF8}" srcOrd="1" destOrd="0" parTransId="{656F6094-EB05-41CA-92DF-E93C8A696B54}" sibTransId="{1C37DC38-9FA3-434F-8EB5-669AA661A980}"/>
    <dgm:cxn modelId="{BE725D60-7210-4F6C-AD99-BB41830394AE}" type="presOf" srcId="{D1CBCB94-EE75-44CE-8AF6-1C2104F81602}" destId="{EB6C018B-48AF-4FEA-B0F7-9FA0DB9DF3B7}" srcOrd="0" destOrd="0" presId="urn:microsoft.com/office/officeart/2018/2/layout/IconVerticalSolidList"/>
    <dgm:cxn modelId="{08284C87-BB36-414B-8C3B-4D7D9648E56C}" srcId="{D1CBCB94-EE75-44CE-8AF6-1C2104F81602}" destId="{5B45AB72-D5D1-4A7D-9CF2-596627B5731E}" srcOrd="2" destOrd="0" parTransId="{3E37A98F-89EE-4DF2-A0B4-0C5AF07F9B7C}" sibTransId="{4CA17ECE-0B6A-4E19-9C62-2B0CDED2CFE7}"/>
    <dgm:cxn modelId="{1B77689F-97BF-4B90-A062-0402DA4AE519}" srcId="{D1CBCB94-EE75-44CE-8AF6-1C2104F81602}" destId="{7B27E511-F945-414B-B9C7-2CCA5FA7BD29}" srcOrd="0" destOrd="0" parTransId="{15A3DF25-8A00-498A-A91B-13BE6D7B6C05}" sibTransId="{EAA12FEC-6DB7-4993-9C38-DAC0F756520A}"/>
    <dgm:cxn modelId="{9BDCDAB9-465A-406E-A261-3325D181E957}" type="presOf" srcId="{7B27E511-F945-414B-B9C7-2CCA5FA7BD29}" destId="{12C4516D-361E-4CCF-AB78-6175BFF9C8EA}" srcOrd="0" destOrd="0" presId="urn:microsoft.com/office/officeart/2018/2/layout/IconVerticalSolidList"/>
    <dgm:cxn modelId="{B6644ABA-D650-4A0F-9E64-C065FD4AE979}" type="presOf" srcId="{5B45AB72-D5D1-4A7D-9CF2-596627B5731E}" destId="{ACDE6962-A461-43D9-AC03-46C9663AD5BF}" srcOrd="0" destOrd="0" presId="urn:microsoft.com/office/officeart/2018/2/layout/IconVerticalSolidList"/>
    <dgm:cxn modelId="{085E1DDA-17B8-49DE-9CB7-9E2D44277A8F}" type="presOf" srcId="{45795AC8-3D0E-4EAD-BECC-4C8435B09BF8}" destId="{E5CF39E5-E215-4517-84E7-24B009DF7894}" srcOrd="0" destOrd="0" presId="urn:microsoft.com/office/officeart/2018/2/layout/IconVerticalSolidList"/>
    <dgm:cxn modelId="{7C0B7379-F5D0-4F5D-9AB9-2250E4078CFF}" type="presParOf" srcId="{EB6C018B-48AF-4FEA-B0F7-9FA0DB9DF3B7}" destId="{DDE9D8F2-375A-43E1-A732-F8F07E4DE5E7}" srcOrd="0" destOrd="0" presId="urn:microsoft.com/office/officeart/2018/2/layout/IconVerticalSolidList"/>
    <dgm:cxn modelId="{50E9ADF5-DF10-41F0-A105-D30665D798AF}" type="presParOf" srcId="{DDE9D8F2-375A-43E1-A732-F8F07E4DE5E7}" destId="{26675E7D-69FE-466C-90BF-1D021861DDF8}" srcOrd="0" destOrd="0" presId="urn:microsoft.com/office/officeart/2018/2/layout/IconVerticalSolidList"/>
    <dgm:cxn modelId="{4BF0FA90-3C14-4FB4-98EB-3880950AE375}" type="presParOf" srcId="{DDE9D8F2-375A-43E1-A732-F8F07E4DE5E7}" destId="{BD4634CE-9729-427B-BCE5-0B09D73E681E}" srcOrd="1" destOrd="0" presId="urn:microsoft.com/office/officeart/2018/2/layout/IconVerticalSolidList"/>
    <dgm:cxn modelId="{2B392368-A31A-4DDE-BE69-19FB5B27C8D7}" type="presParOf" srcId="{DDE9D8F2-375A-43E1-A732-F8F07E4DE5E7}" destId="{71C4E0E6-D5C5-4F95-8771-7BD1D004F03F}" srcOrd="2" destOrd="0" presId="urn:microsoft.com/office/officeart/2018/2/layout/IconVerticalSolidList"/>
    <dgm:cxn modelId="{D04FCFD3-7E04-488A-A79E-A0246F29A51B}" type="presParOf" srcId="{DDE9D8F2-375A-43E1-A732-F8F07E4DE5E7}" destId="{12C4516D-361E-4CCF-AB78-6175BFF9C8EA}" srcOrd="3" destOrd="0" presId="urn:microsoft.com/office/officeart/2018/2/layout/IconVerticalSolidList"/>
    <dgm:cxn modelId="{FCBC3C9E-0FC5-4ED8-B9CC-CC7C02AC09DC}" type="presParOf" srcId="{EB6C018B-48AF-4FEA-B0F7-9FA0DB9DF3B7}" destId="{B28D739F-CC54-451A-99A4-C553AF53DEE3}" srcOrd="1" destOrd="0" presId="urn:microsoft.com/office/officeart/2018/2/layout/IconVerticalSolidList"/>
    <dgm:cxn modelId="{C0E79200-49E2-477C-ABA3-6EE10756BB27}" type="presParOf" srcId="{EB6C018B-48AF-4FEA-B0F7-9FA0DB9DF3B7}" destId="{86F5FC3D-EE4F-4DD3-9283-33C364545BB9}" srcOrd="2" destOrd="0" presId="urn:microsoft.com/office/officeart/2018/2/layout/IconVerticalSolidList"/>
    <dgm:cxn modelId="{DBCFE3A7-5049-4E35-ACF1-BAC28C0A4B6F}" type="presParOf" srcId="{86F5FC3D-EE4F-4DD3-9283-33C364545BB9}" destId="{114D9FD5-B9F5-4AC0-A93C-1D56CD7D33FA}" srcOrd="0" destOrd="0" presId="urn:microsoft.com/office/officeart/2018/2/layout/IconVerticalSolidList"/>
    <dgm:cxn modelId="{176DB487-5AAF-4945-A057-168B8C8AD44B}" type="presParOf" srcId="{86F5FC3D-EE4F-4DD3-9283-33C364545BB9}" destId="{BB5FE0A8-8732-4BC9-99B1-4D4BC0F0A707}" srcOrd="1" destOrd="0" presId="urn:microsoft.com/office/officeart/2018/2/layout/IconVerticalSolidList"/>
    <dgm:cxn modelId="{762B628A-24CE-4FFC-9298-4DD6B6BD06FE}" type="presParOf" srcId="{86F5FC3D-EE4F-4DD3-9283-33C364545BB9}" destId="{4D0015B2-DCFB-4008-B4E2-75D83908C9D9}" srcOrd="2" destOrd="0" presId="urn:microsoft.com/office/officeart/2018/2/layout/IconVerticalSolidList"/>
    <dgm:cxn modelId="{FD9EF847-5521-45CD-B3A8-517E00C6A1AB}" type="presParOf" srcId="{86F5FC3D-EE4F-4DD3-9283-33C364545BB9}" destId="{E5CF39E5-E215-4517-84E7-24B009DF7894}" srcOrd="3" destOrd="0" presId="urn:microsoft.com/office/officeart/2018/2/layout/IconVerticalSolidList"/>
    <dgm:cxn modelId="{D3C3A8A3-0632-45A6-8685-69B61B540453}" type="presParOf" srcId="{EB6C018B-48AF-4FEA-B0F7-9FA0DB9DF3B7}" destId="{6D05B141-1994-4A01-937C-1DF5A5C75A88}" srcOrd="3" destOrd="0" presId="urn:microsoft.com/office/officeart/2018/2/layout/IconVerticalSolidList"/>
    <dgm:cxn modelId="{78894319-C534-4A3C-9DAC-D153C0AF96A7}" type="presParOf" srcId="{EB6C018B-48AF-4FEA-B0F7-9FA0DB9DF3B7}" destId="{A1E781BC-065F-4880-98C1-2E3FAAB4BC50}" srcOrd="4" destOrd="0" presId="urn:microsoft.com/office/officeart/2018/2/layout/IconVerticalSolidList"/>
    <dgm:cxn modelId="{5FB16D03-FFC0-42C8-A1D6-2C25219B5EC9}" type="presParOf" srcId="{A1E781BC-065F-4880-98C1-2E3FAAB4BC50}" destId="{250F2258-E567-45F4-9A4E-50D0C3E90AEA}" srcOrd="0" destOrd="0" presId="urn:microsoft.com/office/officeart/2018/2/layout/IconVerticalSolidList"/>
    <dgm:cxn modelId="{DD568E58-814D-434D-AC6F-0F52C7BC9BAE}" type="presParOf" srcId="{A1E781BC-065F-4880-98C1-2E3FAAB4BC50}" destId="{FE4E437B-51B3-40E7-9D2D-81EF935870CB}" srcOrd="1" destOrd="0" presId="urn:microsoft.com/office/officeart/2018/2/layout/IconVerticalSolidList"/>
    <dgm:cxn modelId="{CA0F0134-9528-475E-B7FA-45FBD140C344}" type="presParOf" srcId="{A1E781BC-065F-4880-98C1-2E3FAAB4BC50}" destId="{C8F01FDB-5CA4-471B-8FFD-07BFD0DD95FD}" srcOrd="2" destOrd="0" presId="urn:microsoft.com/office/officeart/2018/2/layout/IconVerticalSolidList"/>
    <dgm:cxn modelId="{38CD9DA6-9D36-49C2-9CF8-7195DA3B4D07}" type="presParOf" srcId="{A1E781BC-065F-4880-98C1-2E3FAAB4BC50}" destId="{ACDE6962-A461-43D9-AC03-46C9663AD5B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6431EA-1DF3-47E5-B04D-2F62919DD7B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D8D9F2C3-2F17-432F-89AE-53442C067804}">
      <dgm:prSet/>
      <dgm:spPr/>
      <dgm:t>
        <a:bodyPr/>
        <a:lstStyle/>
        <a:p>
          <a:r>
            <a:rPr lang="fi-FI" dirty="0"/>
            <a:t>Kartoitamme asiakkaan kanssa mm. kuntouttavaa työtoimintaa, opiskelu- ja työpaikkoja sekä kursseja. Lisäksi autamme hakeutumisessa työhön ja kouluun. Tukea annetaan työpaikalle. </a:t>
          </a:r>
          <a:endParaRPr lang="en-US" dirty="0"/>
        </a:p>
      </dgm:t>
    </dgm:pt>
    <dgm:pt modelId="{8F5B791C-62BD-47F5-A7DF-8C3CC2BBB68B}" type="parTrans" cxnId="{09673FFD-574A-4102-AD45-2F963AC4CFA5}">
      <dgm:prSet/>
      <dgm:spPr/>
      <dgm:t>
        <a:bodyPr/>
        <a:lstStyle/>
        <a:p>
          <a:endParaRPr lang="en-US"/>
        </a:p>
      </dgm:t>
    </dgm:pt>
    <dgm:pt modelId="{FB9E5934-59F1-4EFF-8B2C-B78DB1FB56A0}" type="sibTrans" cxnId="{09673FFD-574A-4102-AD45-2F963AC4CFA5}">
      <dgm:prSet/>
      <dgm:spPr/>
      <dgm:t>
        <a:bodyPr/>
        <a:lstStyle/>
        <a:p>
          <a:endParaRPr lang="en-US"/>
        </a:p>
      </dgm:t>
    </dgm:pt>
    <dgm:pt modelId="{B4381DE2-DEB5-41BA-869B-0BFEEDD042E1}">
      <dgm:prSet/>
      <dgm:spPr/>
      <dgm:t>
        <a:bodyPr/>
        <a:lstStyle/>
        <a:p>
          <a:r>
            <a:rPr lang="fi-FI" dirty="0"/>
            <a:t>Autamme arjen talouden hallinnassa. Tarvittaessa ohjaamme oikeaan talous- ja velkaneuvojalle.</a:t>
          </a:r>
          <a:endParaRPr lang="en-US" dirty="0"/>
        </a:p>
      </dgm:t>
    </dgm:pt>
    <dgm:pt modelId="{17F461B6-6B05-4263-AFF5-C017C9C4E0AA}" type="parTrans" cxnId="{33B05B57-2602-4D25-9D44-EAB204EB09C9}">
      <dgm:prSet/>
      <dgm:spPr/>
      <dgm:t>
        <a:bodyPr/>
        <a:lstStyle/>
        <a:p>
          <a:endParaRPr lang="en-US"/>
        </a:p>
      </dgm:t>
    </dgm:pt>
    <dgm:pt modelId="{768E7023-9C47-452C-9017-7004578CCD8D}" type="sibTrans" cxnId="{33B05B57-2602-4D25-9D44-EAB204EB09C9}">
      <dgm:prSet/>
      <dgm:spPr/>
      <dgm:t>
        <a:bodyPr/>
        <a:lstStyle/>
        <a:p>
          <a:endParaRPr lang="en-US"/>
        </a:p>
      </dgm:t>
    </dgm:pt>
    <dgm:pt modelId="{E48C0187-B28E-4FD9-BAC0-4CD72491B988}">
      <dgm:prSet/>
      <dgm:spPr/>
      <dgm:t>
        <a:bodyPr/>
        <a:lstStyle/>
        <a:p>
          <a:r>
            <a:rPr lang="fi-FI" dirty="0"/>
            <a:t>Yksilö- sekä ryhmätapaamisia.</a:t>
          </a:r>
          <a:endParaRPr lang="en-US" dirty="0"/>
        </a:p>
      </dgm:t>
    </dgm:pt>
    <dgm:pt modelId="{DEF977FD-73D1-48C6-A0E1-CF57665A2E77}" type="parTrans" cxnId="{01D94D5A-90C4-4C4D-9899-F989E275CE78}">
      <dgm:prSet/>
      <dgm:spPr/>
      <dgm:t>
        <a:bodyPr/>
        <a:lstStyle/>
        <a:p>
          <a:endParaRPr lang="en-US"/>
        </a:p>
      </dgm:t>
    </dgm:pt>
    <dgm:pt modelId="{930897C3-E930-413E-A6EB-C01F6624E8AB}" type="sibTrans" cxnId="{01D94D5A-90C4-4C4D-9899-F989E275CE78}">
      <dgm:prSet/>
      <dgm:spPr/>
      <dgm:t>
        <a:bodyPr/>
        <a:lstStyle/>
        <a:p>
          <a:endParaRPr lang="en-US"/>
        </a:p>
      </dgm:t>
    </dgm:pt>
    <dgm:pt modelId="{34BE00CF-41C9-4694-A325-4312DF5A5BE6}" type="pres">
      <dgm:prSet presAssocID="{976431EA-1DF3-47E5-B04D-2F62919DD7B1}" presName="root" presStyleCnt="0">
        <dgm:presLayoutVars>
          <dgm:dir/>
          <dgm:resizeHandles val="exact"/>
        </dgm:presLayoutVars>
      </dgm:prSet>
      <dgm:spPr/>
    </dgm:pt>
    <dgm:pt modelId="{B7A804AE-B5CF-4F9A-A8CD-849EFD2CB46E}" type="pres">
      <dgm:prSet presAssocID="{D8D9F2C3-2F17-432F-89AE-53442C067804}" presName="compNode" presStyleCnt="0"/>
      <dgm:spPr/>
    </dgm:pt>
    <dgm:pt modelId="{2B27005D-4458-4BAC-A203-CF491E30D68F}" type="pres">
      <dgm:prSet presAssocID="{D8D9F2C3-2F17-432F-89AE-53442C067804}" presName="bgRect" presStyleLbl="bgShp" presStyleIdx="0" presStyleCnt="3"/>
      <dgm:spPr/>
    </dgm:pt>
    <dgm:pt modelId="{3EE99672-9CD5-45AB-BBFA-AEAA5895F843}" type="pres">
      <dgm:prSet presAssocID="{D8D9F2C3-2F17-432F-89AE-53442C06780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eittiömestari"/>
        </a:ext>
      </dgm:extLst>
    </dgm:pt>
    <dgm:pt modelId="{75049F76-35DA-4246-9DC7-B045C10DA3C6}" type="pres">
      <dgm:prSet presAssocID="{D8D9F2C3-2F17-432F-89AE-53442C067804}" presName="spaceRect" presStyleCnt="0"/>
      <dgm:spPr/>
    </dgm:pt>
    <dgm:pt modelId="{E6AA80C9-F9E3-4FE7-82D1-B12AF8C13C82}" type="pres">
      <dgm:prSet presAssocID="{D8D9F2C3-2F17-432F-89AE-53442C067804}" presName="parTx" presStyleLbl="revTx" presStyleIdx="0" presStyleCnt="3">
        <dgm:presLayoutVars>
          <dgm:chMax val="0"/>
          <dgm:chPref val="0"/>
        </dgm:presLayoutVars>
      </dgm:prSet>
      <dgm:spPr/>
    </dgm:pt>
    <dgm:pt modelId="{84C1F4F2-08AD-4DC6-BB2E-014229759615}" type="pres">
      <dgm:prSet presAssocID="{FB9E5934-59F1-4EFF-8B2C-B78DB1FB56A0}" presName="sibTrans" presStyleCnt="0"/>
      <dgm:spPr/>
    </dgm:pt>
    <dgm:pt modelId="{CB447296-6BF9-4909-8E2A-3E85041856E3}" type="pres">
      <dgm:prSet presAssocID="{B4381DE2-DEB5-41BA-869B-0BFEEDD042E1}" presName="compNode" presStyleCnt="0"/>
      <dgm:spPr/>
    </dgm:pt>
    <dgm:pt modelId="{C8273413-7C07-4B32-864D-4F8D76005592}" type="pres">
      <dgm:prSet presAssocID="{B4381DE2-DEB5-41BA-869B-0BFEEDD042E1}" presName="bgRect" presStyleLbl="bgShp" presStyleIdx="1" presStyleCnt="3" custLinFactNeighborX="14" custLinFactNeighborY="-1592"/>
      <dgm:spPr/>
    </dgm:pt>
    <dgm:pt modelId="{5D72517D-E7C9-4DE0-8CBB-96EEF2749BBF}" type="pres">
      <dgm:prSet presAssocID="{B4381DE2-DEB5-41BA-869B-0BFEEDD042E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i"/>
        </a:ext>
      </dgm:extLst>
    </dgm:pt>
    <dgm:pt modelId="{8E3770C1-4DDC-42C4-AC58-EBDD4F312B51}" type="pres">
      <dgm:prSet presAssocID="{B4381DE2-DEB5-41BA-869B-0BFEEDD042E1}" presName="spaceRect" presStyleCnt="0"/>
      <dgm:spPr/>
    </dgm:pt>
    <dgm:pt modelId="{D7ED555A-4D43-45F1-BDCC-BE923651A41A}" type="pres">
      <dgm:prSet presAssocID="{B4381DE2-DEB5-41BA-869B-0BFEEDD042E1}" presName="parTx" presStyleLbl="revTx" presStyleIdx="1" presStyleCnt="3">
        <dgm:presLayoutVars>
          <dgm:chMax val="0"/>
          <dgm:chPref val="0"/>
        </dgm:presLayoutVars>
      </dgm:prSet>
      <dgm:spPr/>
    </dgm:pt>
    <dgm:pt modelId="{82EB8270-48A6-417C-96A5-20DCE71F207E}" type="pres">
      <dgm:prSet presAssocID="{768E7023-9C47-452C-9017-7004578CCD8D}" presName="sibTrans" presStyleCnt="0"/>
      <dgm:spPr/>
    </dgm:pt>
    <dgm:pt modelId="{E7AE544F-3CE2-41E9-8E08-4F8E74CDEFCC}" type="pres">
      <dgm:prSet presAssocID="{E48C0187-B28E-4FD9-BAC0-4CD72491B988}" presName="compNode" presStyleCnt="0"/>
      <dgm:spPr/>
    </dgm:pt>
    <dgm:pt modelId="{962D41BD-10BF-4F70-BFA5-B2B19987298D}" type="pres">
      <dgm:prSet presAssocID="{E48C0187-B28E-4FD9-BAC0-4CD72491B988}" presName="bgRect" presStyleLbl="bgShp" presStyleIdx="2" presStyleCnt="3"/>
      <dgm:spPr/>
    </dgm:pt>
    <dgm:pt modelId="{8A4A893D-2B33-453C-9150-515CA9F24710}" type="pres">
      <dgm:prSet presAssocID="{E48C0187-B28E-4FD9-BAC0-4CD72491B98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yhmä"/>
        </a:ext>
      </dgm:extLst>
    </dgm:pt>
    <dgm:pt modelId="{D7AA23C4-D058-4CF0-A729-D6410A2E72F0}" type="pres">
      <dgm:prSet presAssocID="{E48C0187-B28E-4FD9-BAC0-4CD72491B988}" presName="spaceRect" presStyleCnt="0"/>
      <dgm:spPr/>
    </dgm:pt>
    <dgm:pt modelId="{A0BF29EF-C59F-4EE5-9658-AB95AA39F78E}" type="pres">
      <dgm:prSet presAssocID="{E48C0187-B28E-4FD9-BAC0-4CD72491B988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C91B8734-A3D2-4218-81AC-471B1C5E9EBB}" type="presOf" srcId="{B4381DE2-DEB5-41BA-869B-0BFEEDD042E1}" destId="{D7ED555A-4D43-45F1-BDCC-BE923651A41A}" srcOrd="0" destOrd="0" presId="urn:microsoft.com/office/officeart/2018/2/layout/IconVerticalSolidList"/>
    <dgm:cxn modelId="{ECB7CD73-3996-43EF-B895-0F9260D47E86}" type="presOf" srcId="{E48C0187-B28E-4FD9-BAC0-4CD72491B988}" destId="{A0BF29EF-C59F-4EE5-9658-AB95AA39F78E}" srcOrd="0" destOrd="0" presId="urn:microsoft.com/office/officeart/2018/2/layout/IconVerticalSolidList"/>
    <dgm:cxn modelId="{33B05B57-2602-4D25-9D44-EAB204EB09C9}" srcId="{976431EA-1DF3-47E5-B04D-2F62919DD7B1}" destId="{B4381DE2-DEB5-41BA-869B-0BFEEDD042E1}" srcOrd="1" destOrd="0" parTransId="{17F461B6-6B05-4263-AFF5-C017C9C4E0AA}" sibTransId="{768E7023-9C47-452C-9017-7004578CCD8D}"/>
    <dgm:cxn modelId="{01D94D5A-90C4-4C4D-9899-F989E275CE78}" srcId="{976431EA-1DF3-47E5-B04D-2F62919DD7B1}" destId="{E48C0187-B28E-4FD9-BAC0-4CD72491B988}" srcOrd="2" destOrd="0" parTransId="{DEF977FD-73D1-48C6-A0E1-CF57665A2E77}" sibTransId="{930897C3-E930-413E-A6EB-C01F6624E8AB}"/>
    <dgm:cxn modelId="{35D3AEA5-8DD7-468E-A33D-5A1B648D5D15}" type="presOf" srcId="{976431EA-1DF3-47E5-B04D-2F62919DD7B1}" destId="{34BE00CF-41C9-4694-A325-4312DF5A5BE6}" srcOrd="0" destOrd="0" presId="urn:microsoft.com/office/officeart/2018/2/layout/IconVerticalSolidList"/>
    <dgm:cxn modelId="{4792A5C5-F03C-427B-8E18-6DFEC8325E08}" type="presOf" srcId="{D8D9F2C3-2F17-432F-89AE-53442C067804}" destId="{E6AA80C9-F9E3-4FE7-82D1-B12AF8C13C82}" srcOrd="0" destOrd="0" presId="urn:microsoft.com/office/officeart/2018/2/layout/IconVerticalSolidList"/>
    <dgm:cxn modelId="{09673FFD-574A-4102-AD45-2F963AC4CFA5}" srcId="{976431EA-1DF3-47E5-B04D-2F62919DD7B1}" destId="{D8D9F2C3-2F17-432F-89AE-53442C067804}" srcOrd="0" destOrd="0" parTransId="{8F5B791C-62BD-47F5-A7DF-8C3CC2BBB68B}" sibTransId="{FB9E5934-59F1-4EFF-8B2C-B78DB1FB56A0}"/>
    <dgm:cxn modelId="{62C231EE-F64C-4777-A1E9-29CC791EBE97}" type="presParOf" srcId="{34BE00CF-41C9-4694-A325-4312DF5A5BE6}" destId="{B7A804AE-B5CF-4F9A-A8CD-849EFD2CB46E}" srcOrd="0" destOrd="0" presId="urn:microsoft.com/office/officeart/2018/2/layout/IconVerticalSolidList"/>
    <dgm:cxn modelId="{18BC7C27-6752-4DE6-8FD3-106B3A2681CF}" type="presParOf" srcId="{B7A804AE-B5CF-4F9A-A8CD-849EFD2CB46E}" destId="{2B27005D-4458-4BAC-A203-CF491E30D68F}" srcOrd="0" destOrd="0" presId="urn:microsoft.com/office/officeart/2018/2/layout/IconVerticalSolidList"/>
    <dgm:cxn modelId="{632A34C1-3AF9-468D-AD12-0DCAF6C562A2}" type="presParOf" srcId="{B7A804AE-B5CF-4F9A-A8CD-849EFD2CB46E}" destId="{3EE99672-9CD5-45AB-BBFA-AEAA5895F843}" srcOrd="1" destOrd="0" presId="urn:microsoft.com/office/officeart/2018/2/layout/IconVerticalSolidList"/>
    <dgm:cxn modelId="{6FC6BB8F-5A28-4419-B0F3-9135E0C3D9F4}" type="presParOf" srcId="{B7A804AE-B5CF-4F9A-A8CD-849EFD2CB46E}" destId="{75049F76-35DA-4246-9DC7-B045C10DA3C6}" srcOrd="2" destOrd="0" presId="urn:microsoft.com/office/officeart/2018/2/layout/IconVerticalSolidList"/>
    <dgm:cxn modelId="{EA741557-259C-43C6-B20C-8D7807BDD9B9}" type="presParOf" srcId="{B7A804AE-B5CF-4F9A-A8CD-849EFD2CB46E}" destId="{E6AA80C9-F9E3-4FE7-82D1-B12AF8C13C82}" srcOrd="3" destOrd="0" presId="urn:microsoft.com/office/officeart/2018/2/layout/IconVerticalSolidList"/>
    <dgm:cxn modelId="{D4A990B7-A2AB-4F17-908F-E7D883B7C033}" type="presParOf" srcId="{34BE00CF-41C9-4694-A325-4312DF5A5BE6}" destId="{84C1F4F2-08AD-4DC6-BB2E-014229759615}" srcOrd="1" destOrd="0" presId="urn:microsoft.com/office/officeart/2018/2/layout/IconVerticalSolidList"/>
    <dgm:cxn modelId="{44F50492-1499-4C12-A440-D68B8B3CC8E7}" type="presParOf" srcId="{34BE00CF-41C9-4694-A325-4312DF5A5BE6}" destId="{CB447296-6BF9-4909-8E2A-3E85041856E3}" srcOrd="2" destOrd="0" presId="urn:microsoft.com/office/officeart/2018/2/layout/IconVerticalSolidList"/>
    <dgm:cxn modelId="{620635CA-A6D7-484A-86A9-CF3BB683A8A7}" type="presParOf" srcId="{CB447296-6BF9-4909-8E2A-3E85041856E3}" destId="{C8273413-7C07-4B32-864D-4F8D76005592}" srcOrd="0" destOrd="0" presId="urn:microsoft.com/office/officeart/2018/2/layout/IconVerticalSolidList"/>
    <dgm:cxn modelId="{2DC02CBD-D2F7-47A1-A87E-E19073CAC032}" type="presParOf" srcId="{CB447296-6BF9-4909-8E2A-3E85041856E3}" destId="{5D72517D-E7C9-4DE0-8CBB-96EEF2749BBF}" srcOrd="1" destOrd="0" presId="urn:microsoft.com/office/officeart/2018/2/layout/IconVerticalSolidList"/>
    <dgm:cxn modelId="{177F1E36-DF85-44BF-B46D-37A502496B07}" type="presParOf" srcId="{CB447296-6BF9-4909-8E2A-3E85041856E3}" destId="{8E3770C1-4DDC-42C4-AC58-EBDD4F312B51}" srcOrd="2" destOrd="0" presId="urn:microsoft.com/office/officeart/2018/2/layout/IconVerticalSolidList"/>
    <dgm:cxn modelId="{229586FB-FE02-4890-B24B-C643E65F3779}" type="presParOf" srcId="{CB447296-6BF9-4909-8E2A-3E85041856E3}" destId="{D7ED555A-4D43-45F1-BDCC-BE923651A41A}" srcOrd="3" destOrd="0" presId="urn:microsoft.com/office/officeart/2018/2/layout/IconVerticalSolidList"/>
    <dgm:cxn modelId="{126BD378-4BF1-4930-BFA6-A6B4D66DF044}" type="presParOf" srcId="{34BE00CF-41C9-4694-A325-4312DF5A5BE6}" destId="{82EB8270-48A6-417C-96A5-20DCE71F207E}" srcOrd="3" destOrd="0" presId="urn:microsoft.com/office/officeart/2018/2/layout/IconVerticalSolidList"/>
    <dgm:cxn modelId="{D0582F8F-DDBC-4040-B62A-D554FF522363}" type="presParOf" srcId="{34BE00CF-41C9-4694-A325-4312DF5A5BE6}" destId="{E7AE544F-3CE2-41E9-8E08-4F8E74CDEFCC}" srcOrd="4" destOrd="0" presId="urn:microsoft.com/office/officeart/2018/2/layout/IconVerticalSolidList"/>
    <dgm:cxn modelId="{4EE5EA51-086D-43F8-BA7B-DE6B5B8932CE}" type="presParOf" srcId="{E7AE544F-3CE2-41E9-8E08-4F8E74CDEFCC}" destId="{962D41BD-10BF-4F70-BFA5-B2B19987298D}" srcOrd="0" destOrd="0" presId="urn:microsoft.com/office/officeart/2018/2/layout/IconVerticalSolidList"/>
    <dgm:cxn modelId="{50C7B155-03AA-48BC-8833-168F18F55A38}" type="presParOf" srcId="{E7AE544F-3CE2-41E9-8E08-4F8E74CDEFCC}" destId="{8A4A893D-2B33-453C-9150-515CA9F24710}" srcOrd="1" destOrd="0" presId="urn:microsoft.com/office/officeart/2018/2/layout/IconVerticalSolidList"/>
    <dgm:cxn modelId="{0BF5BB72-185A-4025-8336-79B58DE5EC39}" type="presParOf" srcId="{E7AE544F-3CE2-41E9-8E08-4F8E74CDEFCC}" destId="{D7AA23C4-D058-4CF0-A729-D6410A2E72F0}" srcOrd="2" destOrd="0" presId="urn:microsoft.com/office/officeart/2018/2/layout/IconVerticalSolidList"/>
    <dgm:cxn modelId="{1CDCFC91-EF1C-4E15-BB97-6153160148D4}" type="presParOf" srcId="{E7AE544F-3CE2-41E9-8E08-4F8E74CDEFCC}" destId="{A0BF29EF-C59F-4EE5-9658-AB95AA39F78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ACDB3B-A63D-43F2-9130-C19052018C6E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i-FI"/>
        </a:p>
      </dgm:t>
    </dgm:pt>
    <dgm:pt modelId="{873D7FD7-6D3C-44CF-B986-518CE7B1ADF3}">
      <dgm:prSet phldrT="[Teksti]" custT="1"/>
      <dgm:spPr/>
      <dgm:t>
        <a:bodyPr/>
        <a:lstStyle/>
        <a:p>
          <a:r>
            <a:rPr lang="fi-FI" sz="1800" dirty="0"/>
            <a:t>Alkukartoitus (Te-palvelut työllistymissuunnitelma) </a:t>
          </a:r>
        </a:p>
      </dgm:t>
    </dgm:pt>
    <dgm:pt modelId="{D14D26D9-9ECA-48EA-A9F3-032D80033EA4}" type="parTrans" cxnId="{27BD5395-2579-4C80-B4CC-F167B1B83574}">
      <dgm:prSet/>
      <dgm:spPr/>
      <dgm:t>
        <a:bodyPr/>
        <a:lstStyle/>
        <a:p>
          <a:endParaRPr lang="fi-FI"/>
        </a:p>
      </dgm:t>
    </dgm:pt>
    <dgm:pt modelId="{4D1A0EC7-51A0-4C27-8B72-09A7DD959A54}" type="sibTrans" cxnId="{27BD5395-2579-4C80-B4CC-F167B1B83574}">
      <dgm:prSet/>
      <dgm:spPr/>
      <dgm:t>
        <a:bodyPr/>
        <a:lstStyle/>
        <a:p>
          <a:endParaRPr lang="fi-FI"/>
        </a:p>
      </dgm:t>
    </dgm:pt>
    <dgm:pt modelId="{BC54EB7E-FD10-422B-A55E-BFDF478A855E}">
      <dgm:prSet phldrT="[Teksti]" custT="1"/>
      <dgm:spPr/>
      <dgm:t>
        <a:bodyPr/>
        <a:lstStyle/>
        <a:p>
          <a:r>
            <a:rPr lang="fi-FI" sz="2000" dirty="0"/>
            <a:t>Työ- / opiskelukyvyn selvitys (MAT, viranomaiset)</a:t>
          </a:r>
        </a:p>
      </dgm:t>
    </dgm:pt>
    <dgm:pt modelId="{B2EF42D4-BB77-4033-91E1-2535CAAC6E81}" type="parTrans" cxnId="{80ED389D-2770-474B-8FCE-65C8DBEA47FD}">
      <dgm:prSet/>
      <dgm:spPr/>
      <dgm:t>
        <a:bodyPr/>
        <a:lstStyle/>
        <a:p>
          <a:endParaRPr lang="fi-FI"/>
        </a:p>
      </dgm:t>
    </dgm:pt>
    <dgm:pt modelId="{942DB060-8689-497F-95A7-3AE329576574}" type="sibTrans" cxnId="{80ED389D-2770-474B-8FCE-65C8DBEA47FD}">
      <dgm:prSet/>
      <dgm:spPr/>
      <dgm:t>
        <a:bodyPr/>
        <a:lstStyle/>
        <a:p>
          <a:endParaRPr lang="fi-FI"/>
        </a:p>
      </dgm:t>
    </dgm:pt>
    <dgm:pt modelId="{6E8C9DB1-E6F3-43BB-B14D-DC248DDC9F3F}">
      <dgm:prSet phldrT="[Teksti]" custT="1"/>
      <dgm:spPr/>
      <dgm:t>
        <a:bodyPr/>
        <a:lstStyle/>
        <a:p>
          <a:r>
            <a:rPr lang="fi-FI" sz="2600" dirty="0"/>
            <a:t>Työelämä- ja opiskelutaidot </a:t>
          </a:r>
        </a:p>
      </dgm:t>
    </dgm:pt>
    <dgm:pt modelId="{B8F92928-0752-4B01-A62A-C91DA96B3E11}" type="parTrans" cxnId="{02127D22-4885-4396-9C37-3A57BEE1D6B8}">
      <dgm:prSet/>
      <dgm:spPr/>
      <dgm:t>
        <a:bodyPr/>
        <a:lstStyle/>
        <a:p>
          <a:endParaRPr lang="fi-FI"/>
        </a:p>
      </dgm:t>
    </dgm:pt>
    <dgm:pt modelId="{1D8FE622-FE69-42AD-9E15-9EAE382EBE87}" type="sibTrans" cxnId="{02127D22-4885-4396-9C37-3A57BEE1D6B8}">
      <dgm:prSet/>
      <dgm:spPr/>
      <dgm:t>
        <a:bodyPr/>
        <a:lstStyle/>
        <a:p>
          <a:endParaRPr lang="fi-FI"/>
        </a:p>
      </dgm:t>
    </dgm:pt>
    <dgm:pt modelId="{B8C16922-DD96-46AF-9518-8D1E5B523826}">
      <dgm:prSet custT="1"/>
      <dgm:spPr/>
      <dgm:t>
        <a:bodyPr/>
        <a:lstStyle/>
        <a:p>
          <a:r>
            <a:rPr lang="fi-FI" sz="2600"/>
            <a:t>Tuki työn / koulun aloitukseen</a:t>
          </a:r>
          <a:endParaRPr lang="fi-FI" sz="2600" dirty="0"/>
        </a:p>
      </dgm:t>
    </dgm:pt>
    <dgm:pt modelId="{AEA74BF6-D411-40A9-9E21-5102663945E6}" type="parTrans" cxnId="{BC3B26B2-4676-4C2C-8EF4-87728AA1944C}">
      <dgm:prSet/>
      <dgm:spPr/>
      <dgm:t>
        <a:bodyPr/>
        <a:lstStyle/>
        <a:p>
          <a:endParaRPr lang="fi-FI"/>
        </a:p>
      </dgm:t>
    </dgm:pt>
    <dgm:pt modelId="{7D5A4EFA-AE6A-4A3E-AA7C-59C690D40BBD}" type="sibTrans" cxnId="{BC3B26B2-4676-4C2C-8EF4-87728AA1944C}">
      <dgm:prSet custLinFactNeighborX="-1029" custLinFactNeighborY="-3087"/>
      <dgm:spPr/>
      <dgm:t>
        <a:bodyPr/>
        <a:lstStyle/>
        <a:p>
          <a:endParaRPr lang="fi-FI"/>
        </a:p>
      </dgm:t>
    </dgm:pt>
    <dgm:pt modelId="{22AD8D3F-2A6A-4B55-9642-BD7C43B9302F}" type="pres">
      <dgm:prSet presAssocID="{A9ACDB3B-A63D-43F2-9130-C19052018C6E}" presName="outerComposite" presStyleCnt="0">
        <dgm:presLayoutVars>
          <dgm:chMax val="5"/>
          <dgm:dir/>
          <dgm:resizeHandles val="exact"/>
        </dgm:presLayoutVars>
      </dgm:prSet>
      <dgm:spPr/>
    </dgm:pt>
    <dgm:pt modelId="{7E956106-BAA0-4D52-B1A3-1493FF240219}" type="pres">
      <dgm:prSet presAssocID="{A9ACDB3B-A63D-43F2-9130-C19052018C6E}" presName="dummyMaxCanvas" presStyleCnt="0">
        <dgm:presLayoutVars/>
      </dgm:prSet>
      <dgm:spPr/>
    </dgm:pt>
    <dgm:pt modelId="{B6DD993C-5381-4C30-A5A6-230B5C04DB01}" type="pres">
      <dgm:prSet presAssocID="{A9ACDB3B-A63D-43F2-9130-C19052018C6E}" presName="FourNodes_1" presStyleLbl="node1" presStyleIdx="0" presStyleCnt="4">
        <dgm:presLayoutVars>
          <dgm:bulletEnabled val="1"/>
        </dgm:presLayoutVars>
      </dgm:prSet>
      <dgm:spPr/>
    </dgm:pt>
    <dgm:pt modelId="{FF574F3E-3FEA-49AC-9A68-99C50E0D7776}" type="pres">
      <dgm:prSet presAssocID="{A9ACDB3B-A63D-43F2-9130-C19052018C6E}" presName="FourNodes_2" presStyleLbl="node1" presStyleIdx="1" presStyleCnt="4">
        <dgm:presLayoutVars>
          <dgm:bulletEnabled val="1"/>
        </dgm:presLayoutVars>
      </dgm:prSet>
      <dgm:spPr/>
    </dgm:pt>
    <dgm:pt modelId="{56F13984-BEAC-45AD-92A9-17B1898A4F11}" type="pres">
      <dgm:prSet presAssocID="{A9ACDB3B-A63D-43F2-9130-C19052018C6E}" presName="FourNodes_3" presStyleLbl="node1" presStyleIdx="2" presStyleCnt="4" custLinFactNeighborY="-3216">
        <dgm:presLayoutVars>
          <dgm:bulletEnabled val="1"/>
        </dgm:presLayoutVars>
      </dgm:prSet>
      <dgm:spPr/>
    </dgm:pt>
    <dgm:pt modelId="{633D5FE1-8E4F-4C57-9C22-49F962D50C76}" type="pres">
      <dgm:prSet presAssocID="{A9ACDB3B-A63D-43F2-9130-C19052018C6E}" presName="FourNodes_4" presStyleLbl="node1" presStyleIdx="3" presStyleCnt="4">
        <dgm:presLayoutVars>
          <dgm:bulletEnabled val="1"/>
        </dgm:presLayoutVars>
      </dgm:prSet>
      <dgm:spPr/>
    </dgm:pt>
    <dgm:pt modelId="{692F26F3-0C17-4503-971F-D3744C1AD53E}" type="pres">
      <dgm:prSet presAssocID="{A9ACDB3B-A63D-43F2-9130-C19052018C6E}" presName="FourConn_1-2" presStyleLbl="fgAccFollowNode1" presStyleIdx="0" presStyleCnt="3">
        <dgm:presLayoutVars>
          <dgm:bulletEnabled val="1"/>
        </dgm:presLayoutVars>
      </dgm:prSet>
      <dgm:spPr/>
    </dgm:pt>
    <dgm:pt modelId="{439770B4-406A-4FEE-9CB3-5E0E43E2FA08}" type="pres">
      <dgm:prSet presAssocID="{A9ACDB3B-A63D-43F2-9130-C19052018C6E}" presName="FourConn_2-3" presStyleLbl="fgAccFollowNode1" presStyleIdx="1" presStyleCnt="3">
        <dgm:presLayoutVars>
          <dgm:bulletEnabled val="1"/>
        </dgm:presLayoutVars>
      </dgm:prSet>
      <dgm:spPr/>
    </dgm:pt>
    <dgm:pt modelId="{A277263C-96DE-4125-9C31-07442B9BD063}" type="pres">
      <dgm:prSet presAssocID="{A9ACDB3B-A63D-43F2-9130-C19052018C6E}" presName="FourConn_3-4" presStyleLbl="fgAccFollowNode1" presStyleIdx="2" presStyleCnt="3">
        <dgm:presLayoutVars>
          <dgm:bulletEnabled val="1"/>
        </dgm:presLayoutVars>
      </dgm:prSet>
      <dgm:spPr/>
    </dgm:pt>
    <dgm:pt modelId="{F805E0D2-D985-4600-97A6-9013E8B21DB8}" type="pres">
      <dgm:prSet presAssocID="{A9ACDB3B-A63D-43F2-9130-C19052018C6E}" presName="FourNodes_1_text" presStyleLbl="node1" presStyleIdx="3" presStyleCnt="4">
        <dgm:presLayoutVars>
          <dgm:bulletEnabled val="1"/>
        </dgm:presLayoutVars>
      </dgm:prSet>
      <dgm:spPr/>
    </dgm:pt>
    <dgm:pt modelId="{A8592122-623F-4EAE-8C58-27784B846320}" type="pres">
      <dgm:prSet presAssocID="{A9ACDB3B-A63D-43F2-9130-C19052018C6E}" presName="FourNodes_2_text" presStyleLbl="node1" presStyleIdx="3" presStyleCnt="4">
        <dgm:presLayoutVars>
          <dgm:bulletEnabled val="1"/>
        </dgm:presLayoutVars>
      </dgm:prSet>
      <dgm:spPr/>
    </dgm:pt>
    <dgm:pt modelId="{A6F2A552-BEAA-4709-8391-9E9BE53ECAB7}" type="pres">
      <dgm:prSet presAssocID="{A9ACDB3B-A63D-43F2-9130-C19052018C6E}" presName="FourNodes_3_text" presStyleLbl="node1" presStyleIdx="3" presStyleCnt="4">
        <dgm:presLayoutVars>
          <dgm:bulletEnabled val="1"/>
        </dgm:presLayoutVars>
      </dgm:prSet>
      <dgm:spPr/>
    </dgm:pt>
    <dgm:pt modelId="{6A833DC8-F6FF-4A1C-B408-06C459AC6A2F}" type="pres">
      <dgm:prSet presAssocID="{A9ACDB3B-A63D-43F2-9130-C19052018C6E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66E9B907-8ED1-46C7-BD04-54A9C583EA1E}" type="presOf" srcId="{6E8C9DB1-E6F3-43BB-B14D-DC248DDC9F3F}" destId="{56F13984-BEAC-45AD-92A9-17B1898A4F11}" srcOrd="0" destOrd="0" presId="urn:microsoft.com/office/officeart/2005/8/layout/vProcess5"/>
    <dgm:cxn modelId="{FDB8D407-85A4-44AC-9A44-B5978B7C4B99}" type="presOf" srcId="{873D7FD7-6D3C-44CF-B986-518CE7B1ADF3}" destId="{B6DD993C-5381-4C30-A5A6-230B5C04DB01}" srcOrd="0" destOrd="0" presId="urn:microsoft.com/office/officeart/2005/8/layout/vProcess5"/>
    <dgm:cxn modelId="{DCDB8014-7F73-4C91-9C9C-99B20C948444}" type="presOf" srcId="{BC54EB7E-FD10-422B-A55E-BFDF478A855E}" destId="{FF574F3E-3FEA-49AC-9A68-99C50E0D7776}" srcOrd="0" destOrd="0" presId="urn:microsoft.com/office/officeart/2005/8/layout/vProcess5"/>
    <dgm:cxn modelId="{02127D22-4885-4396-9C37-3A57BEE1D6B8}" srcId="{A9ACDB3B-A63D-43F2-9130-C19052018C6E}" destId="{6E8C9DB1-E6F3-43BB-B14D-DC248DDC9F3F}" srcOrd="2" destOrd="0" parTransId="{B8F92928-0752-4B01-A62A-C91DA96B3E11}" sibTransId="{1D8FE622-FE69-42AD-9E15-9EAE382EBE87}"/>
    <dgm:cxn modelId="{74BE553C-260D-4513-A0FB-BA7228B200BB}" type="presOf" srcId="{873D7FD7-6D3C-44CF-B986-518CE7B1ADF3}" destId="{F805E0D2-D985-4600-97A6-9013E8B21DB8}" srcOrd="1" destOrd="0" presId="urn:microsoft.com/office/officeart/2005/8/layout/vProcess5"/>
    <dgm:cxn modelId="{7FE48771-E5C9-4E22-BB15-A995706824DC}" type="presOf" srcId="{4D1A0EC7-51A0-4C27-8B72-09A7DD959A54}" destId="{692F26F3-0C17-4503-971F-D3744C1AD53E}" srcOrd="0" destOrd="0" presId="urn:microsoft.com/office/officeart/2005/8/layout/vProcess5"/>
    <dgm:cxn modelId="{8ED6B151-199F-43B7-B92A-0F5BEB33732B}" type="presOf" srcId="{A9ACDB3B-A63D-43F2-9130-C19052018C6E}" destId="{22AD8D3F-2A6A-4B55-9642-BD7C43B9302F}" srcOrd="0" destOrd="0" presId="urn:microsoft.com/office/officeart/2005/8/layout/vProcess5"/>
    <dgm:cxn modelId="{F9B2E554-B079-4977-9E2D-6D5A2FE8DF44}" type="presOf" srcId="{6E8C9DB1-E6F3-43BB-B14D-DC248DDC9F3F}" destId="{A6F2A552-BEAA-4709-8391-9E9BE53ECAB7}" srcOrd="1" destOrd="0" presId="urn:microsoft.com/office/officeart/2005/8/layout/vProcess5"/>
    <dgm:cxn modelId="{9AE08F84-628B-4276-9A30-26D7BA691415}" type="presOf" srcId="{942DB060-8689-497F-95A7-3AE329576574}" destId="{439770B4-406A-4FEE-9CB3-5E0E43E2FA08}" srcOrd="0" destOrd="0" presId="urn:microsoft.com/office/officeart/2005/8/layout/vProcess5"/>
    <dgm:cxn modelId="{27BD5395-2579-4C80-B4CC-F167B1B83574}" srcId="{A9ACDB3B-A63D-43F2-9130-C19052018C6E}" destId="{873D7FD7-6D3C-44CF-B986-518CE7B1ADF3}" srcOrd="0" destOrd="0" parTransId="{D14D26D9-9ECA-48EA-A9F3-032D80033EA4}" sibTransId="{4D1A0EC7-51A0-4C27-8B72-09A7DD959A54}"/>
    <dgm:cxn modelId="{80ED389D-2770-474B-8FCE-65C8DBEA47FD}" srcId="{A9ACDB3B-A63D-43F2-9130-C19052018C6E}" destId="{BC54EB7E-FD10-422B-A55E-BFDF478A855E}" srcOrd="1" destOrd="0" parTransId="{B2EF42D4-BB77-4033-91E1-2535CAAC6E81}" sibTransId="{942DB060-8689-497F-95A7-3AE329576574}"/>
    <dgm:cxn modelId="{274B19AB-D300-4380-8F35-8DEFF3ED415D}" type="presOf" srcId="{B8C16922-DD96-46AF-9518-8D1E5B523826}" destId="{6A833DC8-F6FF-4A1C-B408-06C459AC6A2F}" srcOrd="1" destOrd="0" presId="urn:microsoft.com/office/officeart/2005/8/layout/vProcess5"/>
    <dgm:cxn modelId="{BC3B26B2-4676-4C2C-8EF4-87728AA1944C}" srcId="{A9ACDB3B-A63D-43F2-9130-C19052018C6E}" destId="{B8C16922-DD96-46AF-9518-8D1E5B523826}" srcOrd="3" destOrd="0" parTransId="{AEA74BF6-D411-40A9-9E21-5102663945E6}" sibTransId="{7D5A4EFA-AE6A-4A3E-AA7C-59C690D40BBD}"/>
    <dgm:cxn modelId="{1DF60AC3-BEEB-4401-947E-5D6FBE1A0819}" type="presOf" srcId="{B8C16922-DD96-46AF-9518-8D1E5B523826}" destId="{633D5FE1-8E4F-4C57-9C22-49F962D50C76}" srcOrd="0" destOrd="0" presId="urn:microsoft.com/office/officeart/2005/8/layout/vProcess5"/>
    <dgm:cxn modelId="{8A63FDC5-1B8E-4FDB-B09E-C5A4A1E4274E}" type="presOf" srcId="{BC54EB7E-FD10-422B-A55E-BFDF478A855E}" destId="{A8592122-623F-4EAE-8C58-27784B846320}" srcOrd="1" destOrd="0" presId="urn:microsoft.com/office/officeart/2005/8/layout/vProcess5"/>
    <dgm:cxn modelId="{EBDF23F8-F762-46BD-9E7C-8A709B85D784}" type="presOf" srcId="{1D8FE622-FE69-42AD-9E15-9EAE382EBE87}" destId="{A277263C-96DE-4125-9C31-07442B9BD063}" srcOrd="0" destOrd="0" presId="urn:microsoft.com/office/officeart/2005/8/layout/vProcess5"/>
    <dgm:cxn modelId="{B1511C1C-0C5C-46D1-8824-FD46F9111793}" type="presParOf" srcId="{22AD8D3F-2A6A-4B55-9642-BD7C43B9302F}" destId="{7E956106-BAA0-4D52-B1A3-1493FF240219}" srcOrd="0" destOrd="0" presId="urn:microsoft.com/office/officeart/2005/8/layout/vProcess5"/>
    <dgm:cxn modelId="{376FE835-87AB-4A2D-B708-81B205BC4DC1}" type="presParOf" srcId="{22AD8D3F-2A6A-4B55-9642-BD7C43B9302F}" destId="{B6DD993C-5381-4C30-A5A6-230B5C04DB01}" srcOrd="1" destOrd="0" presId="urn:microsoft.com/office/officeart/2005/8/layout/vProcess5"/>
    <dgm:cxn modelId="{EF39A4DA-9B43-4B3D-A1A7-97905C033A22}" type="presParOf" srcId="{22AD8D3F-2A6A-4B55-9642-BD7C43B9302F}" destId="{FF574F3E-3FEA-49AC-9A68-99C50E0D7776}" srcOrd="2" destOrd="0" presId="urn:microsoft.com/office/officeart/2005/8/layout/vProcess5"/>
    <dgm:cxn modelId="{AB0AB7F4-9FEF-4E68-92CE-789CC0C18600}" type="presParOf" srcId="{22AD8D3F-2A6A-4B55-9642-BD7C43B9302F}" destId="{56F13984-BEAC-45AD-92A9-17B1898A4F11}" srcOrd="3" destOrd="0" presId="urn:microsoft.com/office/officeart/2005/8/layout/vProcess5"/>
    <dgm:cxn modelId="{CEA6148F-6C8A-47FE-B14B-E3745F3AEE63}" type="presParOf" srcId="{22AD8D3F-2A6A-4B55-9642-BD7C43B9302F}" destId="{633D5FE1-8E4F-4C57-9C22-49F962D50C76}" srcOrd="4" destOrd="0" presId="urn:microsoft.com/office/officeart/2005/8/layout/vProcess5"/>
    <dgm:cxn modelId="{EF5D346E-A90C-4C89-A7B2-039C9FF5DF0D}" type="presParOf" srcId="{22AD8D3F-2A6A-4B55-9642-BD7C43B9302F}" destId="{692F26F3-0C17-4503-971F-D3744C1AD53E}" srcOrd="5" destOrd="0" presId="urn:microsoft.com/office/officeart/2005/8/layout/vProcess5"/>
    <dgm:cxn modelId="{8E57A158-608B-4D92-86C5-A61575AAAE19}" type="presParOf" srcId="{22AD8D3F-2A6A-4B55-9642-BD7C43B9302F}" destId="{439770B4-406A-4FEE-9CB3-5E0E43E2FA08}" srcOrd="6" destOrd="0" presId="urn:microsoft.com/office/officeart/2005/8/layout/vProcess5"/>
    <dgm:cxn modelId="{6E8D0526-9194-4453-AD27-469A2556B9F8}" type="presParOf" srcId="{22AD8D3F-2A6A-4B55-9642-BD7C43B9302F}" destId="{A277263C-96DE-4125-9C31-07442B9BD063}" srcOrd="7" destOrd="0" presId="urn:microsoft.com/office/officeart/2005/8/layout/vProcess5"/>
    <dgm:cxn modelId="{3CCE8624-2B03-4D46-9F8D-05901CF5E5CF}" type="presParOf" srcId="{22AD8D3F-2A6A-4B55-9642-BD7C43B9302F}" destId="{F805E0D2-D985-4600-97A6-9013E8B21DB8}" srcOrd="8" destOrd="0" presId="urn:microsoft.com/office/officeart/2005/8/layout/vProcess5"/>
    <dgm:cxn modelId="{C6A10FC6-9FD4-4177-BAA8-EC4A789785EF}" type="presParOf" srcId="{22AD8D3F-2A6A-4B55-9642-BD7C43B9302F}" destId="{A8592122-623F-4EAE-8C58-27784B846320}" srcOrd="9" destOrd="0" presId="urn:microsoft.com/office/officeart/2005/8/layout/vProcess5"/>
    <dgm:cxn modelId="{DEF83EE0-F9B2-4952-836F-59523A97224C}" type="presParOf" srcId="{22AD8D3F-2A6A-4B55-9642-BD7C43B9302F}" destId="{A6F2A552-BEAA-4709-8391-9E9BE53ECAB7}" srcOrd="10" destOrd="0" presId="urn:microsoft.com/office/officeart/2005/8/layout/vProcess5"/>
    <dgm:cxn modelId="{0BF193A4-F1ED-406E-A223-A417B7FD60E3}" type="presParOf" srcId="{22AD8D3F-2A6A-4B55-9642-BD7C43B9302F}" destId="{6A833DC8-F6FF-4A1C-B408-06C459AC6A2F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A84D20A-D868-4EE5-8BFD-E0089076834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5D93789-467A-4D54-84B4-1DFD756C357C}">
      <dgm:prSet/>
      <dgm:spPr/>
      <dgm:t>
        <a:bodyPr/>
        <a:lstStyle/>
        <a:p>
          <a:r>
            <a:rPr lang="fi-FI" dirty="0"/>
            <a:t>Hanke tekee tiivistä yhteistyötä asumispalveluyksiköiden henkilökunnan kanssa. (MAT)</a:t>
          </a:r>
          <a:endParaRPr lang="en-US" dirty="0"/>
        </a:p>
      </dgm:t>
    </dgm:pt>
    <dgm:pt modelId="{EDAFC606-37CF-4664-91E0-7F05564B5726}" type="parTrans" cxnId="{67F892FA-3136-4116-A24B-E5A4EB79BF1E}">
      <dgm:prSet/>
      <dgm:spPr/>
      <dgm:t>
        <a:bodyPr/>
        <a:lstStyle/>
        <a:p>
          <a:endParaRPr lang="en-US"/>
        </a:p>
      </dgm:t>
    </dgm:pt>
    <dgm:pt modelId="{7EFB9D91-4B33-4EA5-9454-E3C3CF0948F3}" type="sibTrans" cxnId="{67F892FA-3136-4116-A24B-E5A4EB79BF1E}">
      <dgm:prSet/>
      <dgm:spPr/>
      <dgm:t>
        <a:bodyPr/>
        <a:lstStyle/>
        <a:p>
          <a:endParaRPr lang="en-US"/>
        </a:p>
      </dgm:t>
    </dgm:pt>
    <dgm:pt modelId="{F8BA7738-3C0A-48A2-B96F-6BFCAE76AB27}">
      <dgm:prSet/>
      <dgm:spPr/>
      <dgm:t>
        <a:bodyPr/>
        <a:lstStyle/>
        <a:p>
          <a:r>
            <a:rPr lang="fi-FI" dirty="0"/>
            <a:t>Asiakas voi olla itse yhteydessä hankkeen työntekijöihin tai ohjaajan välityksellä.</a:t>
          </a:r>
          <a:endParaRPr lang="en-US" dirty="0"/>
        </a:p>
      </dgm:t>
    </dgm:pt>
    <dgm:pt modelId="{CEDA70D3-3C68-4952-A630-A12228A2B7D1}" type="parTrans" cxnId="{BEA820C2-2A7B-4910-AF47-A450197FD444}">
      <dgm:prSet/>
      <dgm:spPr/>
      <dgm:t>
        <a:bodyPr/>
        <a:lstStyle/>
        <a:p>
          <a:endParaRPr lang="en-US"/>
        </a:p>
      </dgm:t>
    </dgm:pt>
    <dgm:pt modelId="{F87DD4AB-E246-435C-875E-2578FC357870}" type="sibTrans" cxnId="{BEA820C2-2A7B-4910-AF47-A450197FD444}">
      <dgm:prSet/>
      <dgm:spPr/>
      <dgm:t>
        <a:bodyPr/>
        <a:lstStyle/>
        <a:p>
          <a:endParaRPr lang="en-US"/>
        </a:p>
      </dgm:t>
    </dgm:pt>
    <dgm:pt modelId="{83506EE1-FBE1-4902-A2AF-71BFAC4CD073}">
      <dgm:prSet/>
      <dgm:spPr/>
      <dgm:t>
        <a:bodyPr/>
        <a:lstStyle/>
        <a:p>
          <a:r>
            <a:rPr lang="fi-FI" dirty="0"/>
            <a:t>Hanke jalkautuu yksiköihin joka viikko sovittuna ajankohtana.</a:t>
          </a:r>
          <a:endParaRPr lang="en-US" dirty="0"/>
        </a:p>
      </dgm:t>
    </dgm:pt>
    <dgm:pt modelId="{AB2BA6E3-B6BC-491C-8AA2-1E5B48A57545}" type="parTrans" cxnId="{61BFA3A8-0D29-46A4-B89F-8AD2C5F0FF31}">
      <dgm:prSet/>
      <dgm:spPr/>
      <dgm:t>
        <a:bodyPr/>
        <a:lstStyle/>
        <a:p>
          <a:endParaRPr lang="en-US"/>
        </a:p>
      </dgm:t>
    </dgm:pt>
    <dgm:pt modelId="{2CB8310D-CBC5-4C80-B16C-0CA52899E6ED}" type="sibTrans" cxnId="{61BFA3A8-0D29-46A4-B89F-8AD2C5F0FF31}">
      <dgm:prSet/>
      <dgm:spPr/>
      <dgm:t>
        <a:bodyPr/>
        <a:lstStyle/>
        <a:p>
          <a:endParaRPr lang="en-US"/>
        </a:p>
      </dgm:t>
    </dgm:pt>
    <dgm:pt modelId="{2937D5CF-CEA0-4BBE-9ABA-D00FE2293C75}" type="pres">
      <dgm:prSet presAssocID="{3A84D20A-D868-4EE5-8BFD-E00890768348}" presName="linear" presStyleCnt="0">
        <dgm:presLayoutVars>
          <dgm:animLvl val="lvl"/>
          <dgm:resizeHandles val="exact"/>
        </dgm:presLayoutVars>
      </dgm:prSet>
      <dgm:spPr/>
    </dgm:pt>
    <dgm:pt modelId="{4896843C-C209-4CF5-9CB0-0771C5E84EDA}" type="pres">
      <dgm:prSet presAssocID="{95D93789-467A-4D54-84B4-1DFD756C357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02B4F6B-10E8-42CE-971F-C42CFBEF9B80}" type="pres">
      <dgm:prSet presAssocID="{7EFB9D91-4B33-4EA5-9454-E3C3CF0948F3}" presName="spacer" presStyleCnt="0"/>
      <dgm:spPr/>
    </dgm:pt>
    <dgm:pt modelId="{B6E5ED4D-9AD7-461F-9951-CFB91837F1C2}" type="pres">
      <dgm:prSet presAssocID="{F8BA7738-3C0A-48A2-B96F-6BFCAE76AB2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85D4F1B-49CA-40AC-8E2C-8259E4057E2C}" type="pres">
      <dgm:prSet presAssocID="{F87DD4AB-E246-435C-875E-2578FC357870}" presName="spacer" presStyleCnt="0"/>
      <dgm:spPr/>
    </dgm:pt>
    <dgm:pt modelId="{5302067D-B775-4894-BB86-041FE4182A35}" type="pres">
      <dgm:prSet presAssocID="{83506EE1-FBE1-4902-A2AF-71BFAC4CD073}" presName="parentText" presStyleLbl="node1" presStyleIdx="2" presStyleCnt="3" custLinFactNeighborX="649" custLinFactNeighborY="22422">
        <dgm:presLayoutVars>
          <dgm:chMax val="0"/>
          <dgm:bulletEnabled val="1"/>
        </dgm:presLayoutVars>
      </dgm:prSet>
      <dgm:spPr/>
    </dgm:pt>
  </dgm:ptLst>
  <dgm:cxnLst>
    <dgm:cxn modelId="{463EA802-D26C-46A9-9D38-3C90EC873C68}" type="presOf" srcId="{3A84D20A-D868-4EE5-8BFD-E00890768348}" destId="{2937D5CF-CEA0-4BBE-9ABA-D00FE2293C75}" srcOrd="0" destOrd="0" presId="urn:microsoft.com/office/officeart/2005/8/layout/vList2"/>
    <dgm:cxn modelId="{B7F88E30-18C8-4842-A0D5-D69CCD7E491A}" type="presOf" srcId="{F8BA7738-3C0A-48A2-B96F-6BFCAE76AB27}" destId="{B6E5ED4D-9AD7-461F-9951-CFB91837F1C2}" srcOrd="0" destOrd="0" presId="urn:microsoft.com/office/officeart/2005/8/layout/vList2"/>
    <dgm:cxn modelId="{46A49841-2286-4D0E-A58D-25704F88D988}" type="presOf" srcId="{83506EE1-FBE1-4902-A2AF-71BFAC4CD073}" destId="{5302067D-B775-4894-BB86-041FE4182A35}" srcOrd="0" destOrd="0" presId="urn:microsoft.com/office/officeart/2005/8/layout/vList2"/>
    <dgm:cxn modelId="{61BFA3A8-0D29-46A4-B89F-8AD2C5F0FF31}" srcId="{3A84D20A-D868-4EE5-8BFD-E00890768348}" destId="{83506EE1-FBE1-4902-A2AF-71BFAC4CD073}" srcOrd="2" destOrd="0" parTransId="{AB2BA6E3-B6BC-491C-8AA2-1E5B48A57545}" sibTransId="{2CB8310D-CBC5-4C80-B16C-0CA52899E6ED}"/>
    <dgm:cxn modelId="{BEA820C2-2A7B-4910-AF47-A450197FD444}" srcId="{3A84D20A-D868-4EE5-8BFD-E00890768348}" destId="{F8BA7738-3C0A-48A2-B96F-6BFCAE76AB27}" srcOrd="1" destOrd="0" parTransId="{CEDA70D3-3C68-4952-A630-A12228A2B7D1}" sibTransId="{F87DD4AB-E246-435C-875E-2578FC357870}"/>
    <dgm:cxn modelId="{9AA63CE5-D517-4151-BA47-2F33A0179D1E}" type="presOf" srcId="{95D93789-467A-4D54-84B4-1DFD756C357C}" destId="{4896843C-C209-4CF5-9CB0-0771C5E84EDA}" srcOrd="0" destOrd="0" presId="urn:microsoft.com/office/officeart/2005/8/layout/vList2"/>
    <dgm:cxn modelId="{67F892FA-3136-4116-A24B-E5A4EB79BF1E}" srcId="{3A84D20A-D868-4EE5-8BFD-E00890768348}" destId="{95D93789-467A-4D54-84B4-1DFD756C357C}" srcOrd="0" destOrd="0" parTransId="{EDAFC606-37CF-4664-91E0-7F05564B5726}" sibTransId="{7EFB9D91-4B33-4EA5-9454-E3C3CF0948F3}"/>
    <dgm:cxn modelId="{5E3CEDC8-5A39-4A50-BCBD-49A3B1AF3AE5}" type="presParOf" srcId="{2937D5CF-CEA0-4BBE-9ABA-D00FE2293C75}" destId="{4896843C-C209-4CF5-9CB0-0771C5E84EDA}" srcOrd="0" destOrd="0" presId="urn:microsoft.com/office/officeart/2005/8/layout/vList2"/>
    <dgm:cxn modelId="{B273767F-FDF9-45AA-8E9E-9C82D306CEB2}" type="presParOf" srcId="{2937D5CF-CEA0-4BBE-9ABA-D00FE2293C75}" destId="{802B4F6B-10E8-42CE-971F-C42CFBEF9B80}" srcOrd="1" destOrd="0" presId="urn:microsoft.com/office/officeart/2005/8/layout/vList2"/>
    <dgm:cxn modelId="{2ADD1F64-EA17-42C1-91E1-7BD852392DAC}" type="presParOf" srcId="{2937D5CF-CEA0-4BBE-9ABA-D00FE2293C75}" destId="{B6E5ED4D-9AD7-461F-9951-CFB91837F1C2}" srcOrd="2" destOrd="0" presId="urn:microsoft.com/office/officeart/2005/8/layout/vList2"/>
    <dgm:cxn modelId="{0D596DA5-7A0C-4555-80E8-7FC8E31DE1C8}" type="presParOf" srcId="{2937D5CF-CEA0-4BBE-9ABA-D00FE2293C75}" destId="{185D4F1B-49CA-40AC-8E2C-8259E4057E2C}" srcOrd="3" destOrd="0" presId="urn:microsoft.com/office/officeart/2005/8/layout/vList2"/>
    <dgm:cxn modelId="{D99C2158-F437-4579-AD12-985758E32FDF}" type="presParOf" srcId="{2937D5CF-CEA0-4BBE-9ABA-D00FE2293C75}" destId="{5302067D-B775-4894-BB86-041FE4182A3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675E7D-69FE-466C-90BF-1D021861DDF8}">
      <dsp:nvSpPr>
        <dsp:cNvPr id="0" name=""/>
        <dsp:cNvSpPr/>
      </dsp:nvSpPr>
      <dsp:spPr>
        <a:xfrm>
          <a:off x="0" y="0"/>
          <a:ext cx="6117335" cy="16272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4634CE-9729-427B-BCE5-0B09D73E681E}">
      <dsp:nvSpPr>
        <dsp:cNvPr id="0" name=""/>
        <dsp:cNvSpPr/>
      </dsp:nvSpPr>
      <dsp:spPr>
        <a:xfrm>
          <a:off x="492238" y="366823"/>
          <a:ext cx="894979" cy="89497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C4516D-361E-4CCF-AB78-6175BFF9C8EA}">
      <dsp:nvSpPr>
        <dsp:cNvPr id="0" name=""/>
        <dsp:cNvSpPr/>
      </dsp:nvSpPr>
      <dsp:spPr>
        <a:xfrm>
          <a:off x="1879455" y="695"/>
          <a:ext cx="4237880" cy="1627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2216" tIns="172216" rIns="172216" bIns="172216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 dirty="0"/>
            <a:t>Asunnottomien asumispalvelut ja päihdehuollon kuntouttavat asumispalvelut (Helsinki)</a:t>
          </a:r>
        </a:p>
      </dsp:txBody>
      <dsp:txXfrm>
        <a:off x="1879455" y="695"/>
        <a:ext cx="4237880" cy="1627234"/>
      </dsp:txXfrm>
    </dsp:sp>
    <dsp:sp modelId="{114D9FD5-B9F5-4AC0-A93C-1D56CD7D33FA}">
      <dsp:nvSpPr>
        <dsp:cNvPr id="0" name=""/>
        <dsp:cNvSpPr/>
      </dsp:nvSpPr>
      <dsp:spPr>
        <a:xfrm>
          <a:off x="0" y="2034738"/>
          <a:ext cx="6117335" cy="16272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5FE0A8-8732-4BC9-99B1-4D4BC0F0A707}">
      <dsp:nvSpPr>
        <dsp:cNvPr id="0" name=""/>
        <dsp:cNvSpPr/>
      </dsp:nvSpPr>
      <dsp:spPr>
        <a:xfrm>
          <a:off x="492238" y="2400866"/>
          <a:ext cx="894979" cy="89497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CF39E5-E215-4517-84E7-24B009DF7894}">
      <dsp:nvSpPr>
        <dsp:cNvPr id="0" name=""/>
        <dsp:cNvSpPr/>
      </dsp:nvSpPr>
      <dsp:spPr>
        <a:xfrm>
          <a:off x="1879455" y="2034738"/>
          <a:ext cx="4237880" cy="1627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2216" tIns="172216" rIns="172216" bIns="172216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 dirty="0"/>
            <a:t>Työstä / opiskelusta / kursseista / kuntouttavasta työtoiminnasta kiinnostuneet asukkaat</a:t>
          </a:r>
          <a:endParaRPr lang="en-US" sz="2200" kern="1200" dirty="0"/>
        </a:p>
      </dsp:txBody>
      <dsp:txXfrm>
        <a:off x="1879455" y="2034738"/>
        <a:ext cx="4237880" cy="1627234"/>
      </dsp:txXfrm>
    </dsp:sp>
    <dsp:sp modelId="{250F2258-E567-45F4-9A4E-50D0C3E90AEA}">
      <dsp:nvSpPr>
        <dsp:cNvPr id="0" name=""/>
        <dsp:cNvSpPr/>
      </dsp:nvSpPr>
      <dsp:spPr>
        <a:xfrm>
          <a:off x="0" y="4068781"/>
          <a:ext cx="6117335" cy="16272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4E437B-51B3-40E7-9D2D-81EF935870CB}">
      <dsp:nvSpPr>
        <dsp:cNvPr id="0" name=""/>
        <dsp:cNvSpPr/>
      </dsp:nvSpPr>
      <dsp:spPr>
        <a:xfrm>
          <a:off x="492238" y="4434909"/>
          <a:ext cx="894979" cy="89497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DE6962-A461-43D9-AC03-46C9663AD5BF}">
      <dsp:nvSpPr>
        <dsp:cNvPr id="0" name=""/>
        <dsp:cNvSpPr/>
      </dsp:nvSpPr>
      <dsp:spPr>
        <a:xfrm>
          <a:off x="1879455" y="4068781"/>
          <a:ext cx="4237880" cy="1627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2216" tIns="172216" rIns="172216" bIns="172216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 dirty="0"/>
            <a:t>Talous- ja velkaohjausta tarvitsevat asukkaat</a:t>
          </a:r>
          <a:endParaRPr lang="en-US" sz="2200" kern="1200" dirty="0"/>
        </a:p>
      </dsp:txBody>
      <dsp:txXfrm>
        <a:off x="1879455" y="4068781"/>
        <a:ext cx="4237880" cy="16272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675E7D-69FE-466C-90BF-1D021861DDF8}">
      <dsp:nvSpPr>
        <dsp:cNvPr id="0" name=""/>
        <dsp:cNvSpPr/>
      </dsp:nvSpPr>
      <dsp:spPr>
        <a:xfrm>
          <a:off x="0" y="0"/>
          <a:ext cx="6117335" cy="16272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4634CE-9729-427B-BCE5-0B09D73E681E}">
      <dsp:nvSpPr>
        <dsp:cNvPr id="0" name=""/>
        <dsp:cNvSpPr/>
      </dsp:nvSpPr>
      <dsp:spPr>
        <a:xfrm>
          <a:off x="480057" y="304398"/>
          <a:ext cx="894979" cy="89497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C4516D-361E-4CCF-AB78-6175BFF9C8EA}">
      <dsp:nvSpPr>
        <dsp:cNvPr id="0" name=""/>
        <dsp:cNvSpPr/>
      </dsp:nvSpPr>
      <dsp:spPr>
        <a:xfrm>
          <a:off x="1879455" y="695"/>
          <a:ext cx="4237880" cy="1627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2216" tIns="172216" rIns="172216" bIns="172216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0" i="0" kern="1200" dirty="0"/>
            <a:t>Kehitetään työ- ja opiskeluvalmiuksia edistävä jalkautuva työmalli, jossa hyödynnetään työvalmennusta, velka- ja talousohjaamista sekä vertaistyötä. Työparimalli ammattilainen ja kokemusasiantuntija.</a:t>
          </a:r>
          <a:endParaRPr lang="fi-FI" sz="1500" kern="1200" dirty="0"/>
        </a:p>
      </dsp:txBody>
      <dsp:txXfrm>
        <a:off x="1879455" y="695"/>
        <a:ext cx="4237880" cy="1627234"/>
      </dsp:txXfrm>
    </dsp:sp>
    <dsp:sp modelId="{114D9FD5-B9F5-4AC0-A93C-1D56CD7D33FA}">
      <dsp:nvSpPr>
        <dsp:cNvPr id="0" name=""/>
        <dsp:cNvSpPr/>
      </dsp:nvSpPr>
      <dsp:spPr>
        <a:xfrm>
          <a:off x="0" y="1978566"/>
          <a:ext cx="6117335" cy="16272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5FE0A8-8732-4BC9-99B1-4D4BC0F0A707}">
      <dsp:nvSpPr>
        <dsp:cNvPr id="0" name=""/>
        <dsp:cNvSpPr/>
      </dsp:nvSpPr>
      <dsp:spPr>
        <a:xfrm>
          <a:off x="492238" y="2400866"/>
          <a:ext cx="894979" cy="89497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CF39E5-E215-4517-84E7-24B009DF7894}">
      <dsp:nvSpPr>
        <dsp:cNvPr id="0" name=""/>
        <dsp:cNvSpPr/>
      </dsp:nvSpPr>
      <dsp:spPr>
        <a:xfrm>
          <a:off x="1879455" y="2034738"/>
          <a:ext cx="4237880" cy="1627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2216" tIns="172216" rIns="172216" bIns="172216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0" i="0" kern="1200" dirty="0"/>
            <a:t>Asukkaiden työllistymisessä hyödynnetty </a:t>
          </a:r>
          <a:r>
            <a:rPr lang="fi-FI" sz="1500" b="0" i="0" kern="1200" dirty="0" err="1"/>
            <a:t>Treamer</a:t>
          </a:r>
          <a:r>
            <a:rPr lang="fi-FI" sz="1500" b="0" i="0" kern="1200" dirty="0"/>
            <a:t> työnvälityssovellusta.</a:t>
          </a:r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0" i="0" kern="1200" dirty="0"/>
            <a:t>Asukkaiden kanssa harjoitellaan työelämävalmiuksia. Motivoidaan, luodaan toivoa ja  vähennetään työllistymisen esteitä.</a:t>
          </a:r>
        </a:p>
      </dsp:txBody>
      <dsp:txXfrm>
        <a:off x="1879455" y="2034738"/>
        <a:ext cx="4237880" cy="1627234"/>
      </dsp:txXfrm>
    </dsp:sp>
    <dsp:sp modelId="{250F2258-E567-45F4-9A4E-50D0C3E90AEA}">
      <dsp:nvSpPr>
        <dsp:cNvPr id="0" name=""/>
        <dsp:cNvSpPr/>
      </dsp:nvSpPr>
      <dsp:spPr>
        <a:xfrm>
          <a:off x="0" y="4068781"/>
          <a:ext cx="6117335" cy="16272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4E437B-51B3-40E7-9D2D-81EF935870CB}">
      <dsp:nvSpPr>
        <dsp:cNvPr id="0" name=""/>
        <dsp:cNvSpPr/>
      </dsp:nvSpPr>
      <dsp:spPr>
        <a:xfrm>
          <a:off x="492238" y="4434909"/>
          <a:ext cx="894979" cy="89497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DE6962-A461-43D9-AC03-46C9663AD5BF}">
      <dsp:nvSpPr>
        <dsp:cNvPr id="0" name=""/>
        <dsp:cNvSpPr/>
      </dsp:nvSpPr>
      <dsp:spPr>
        <a:xfrm>
          <a:off x="1879455" y="4068781"/>
          <a:ext cx="4237880" cy="1627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2216" tIns="172216" rIns="172216" bIns="172216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Yhteistyössä yksikön henkilökunnan sekä hankkeen työntekijöiden kanssa kehitetään yhtenäinen toimintamalli. Kehitetty toimintamalli juurrutetaan toimintatavaksi asumisyksiköiden henkilökunnalle.</a:t>
          </a:r>
          <a:endParaRPr lang="en-US" sz="1500" kern="1200" dirty="0"/>
        </a:p>
      </dsp:txBody>
      <dsp:txXfrm>
        <a:off x="1879455" y="4068781"/>
        <a:ext cx="4237880" cy="16272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27005D-4458-4BAC-A203-CF491E30D68F}">
      <dsp:nvSpPr>
        <dsp:cNvPr id="0" name=""/>
        <dsp:cNvSpPr/>
      </dsp:nvSpPr>
      <dsp:spPr>
        <a:xfrm>
          <a:off x="0" y="695"/>
          <a:ext cx="6117335" cy="16272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E99672-9CD5-45AB-BBFA-AEAA5895F843}">
      <dsp:nvSpPr>
        <dsp:cNvPr id="0" name=""/>
        <dsp:cNvSpPr/>
      </dsp:nvSpPr>
      <dsp:spPr>
        <a:xfrm>
          <a:off x="492238" y="366823"/>
          <a:ext cx="894979" cy="89497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AA80C9-F9E3-4FE7-82D1-B12AF8C13C82}">
      <dsp:nvSpPr>
        <dsp:cNvPr id="0" name=""/>
        <dsp:cNvSpPr/>
      </dsp:nvSpPr>
      <dsp:spPr>
        <a:xfrm>
          <a:off x="1879455" y="695"/>
          <a:ext cx="4237880" cy="1627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2216" tIns="172216" rIns="172216" bIns="1722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Kartoitamme asiakkaan kanssa mm. kuntouttavaa työtoimintaa, opiskelu- ja työpaikkoja sekä kursseja. Lisäksi autamme hakeutumisessa työhön ja kouluun. Tukea annetaan työpaikalle. </a:t>
          </a:r>
          <a:endParaRPr lang="en-US" sz="1800" kern="1200" dirty="0"/>
        </a:p>
      </dsp:txBody>
      <dsp:txXfrm>
        <a:off x="1879455" y="695"/>
        <a:ext cx="4237880" cy="1627234"/>
      </dsp:txXfrm>
    </dsp:sp>
    <dsp:sp modelId="{C8273413-7C07-4B32-864D-4F8D76005592}">
      <dsp:nvSpPr>
        <dsp:cNvPr id="0" name=""/>
        <dsp:cNvSpPr/>
      </dsp:nvSpPr>
      <dsp:spPr>
        <a:xfrm>
          <a:off x="0" y="2008833"/>
          <a:ext cx="6117335" cy="16272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72517D-E7C9-4DE0-8CBB-96EEF2749BBF}">
      <dsp:nvSpPr>
        <dsp:cNvPr id="0" name=""/>
        <dsp:cNvSpPr/>
      </dsp:nvSpPr>
      <dsp:spPr>
        <a:xfrm>
          <a:off x="492238" y="2400866"/>
          <a:ext cx="894979" cy="89497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ED555A-4D43-45F1-BDCC-BE923651A41A}">
      <dsp:nvSpPr>
        <dsp:cNvPr id="0" name=""/>
        <dsp:cNvSpPr/>
      </dsp:nvSpPr>
      <dsp:spPr>
        <a:xfrm>
          <a:off x="1879455" y="2034738"/>
          <a:ext cx="4237880" cy="1627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2216" tIns="172216" rIns="172216" bIns="1722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Autamme arjen talouden hallinnassa. Tarvittaessa ohjaamme oikeaan talous- ja velkaneuvojalle.</a:t>
          </a:r>
          <a:endParaRPr lang="en-US" sz="1800" kern="1200" dirty="0"/>
        </a:p>
      </dsp:txBody>
      <dsp:txXfrm>
        <a:off x="1879455" y="2034738"/>
        <a:ext cx="4237880" cy="1627234"/>
      </dsp:txXfrm>
    </dsp:sp>
    <dsp:sp modelId="{962D41BD-10BF-4F70-BFA5-B2B19987298D}">
      <dsp:nvSpPr>
        <dsp:cNvPr id="0" name=""/>
        <dsp:cNvSpPr/>
      </dsp:nvSpPr>
      <dsp:spPr>
        <a:xfrm>
          <a:off x="0" y="4068781"/>
          <a:ext cx="6117335" cy="16272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4A893D-2B33-453C-9150-515CA9F24710}">
      <dsp:nvSpPr>
        <dsp:cNvPr id="0" name=""/>
        <dsp:cNvSpPr/>
      </dsp:nvSpPr>
      <dsp:spPr>
        <a:xfrm>
          <a:off x="492238" y="4434909"/>
          <a:ext cx="894979" cy="89497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BF29EF-C59F-4EE5-9658-AB95AA39F78E}">
      <dsp:nvSpPr>
        <dsp:cNvPr id="0" name=""/>
        <dsp:cNvSpPr/>
      </dsp:nvSpPr>
      <dsp:spPr>
        <a:xfrm>
          <a:off x="1879455" y="4068781"/>
          <a:ext cx="4237880" cy="1627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2216" tIns="172216" rIns="172216" bIns="1722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Yksilö- sekä ryhmätapaamisia.</a:t>
          </a:r>
          <a:endParaRPr lang="en-US" sz="1800" kern="1200" dirty="0"/>
        </a:p>
      </dsp:txBody>
      <dsp:txXfrm>
        <a:off x="1879455" y="4068781"/>
        <a:ext cx="4237880" cy="16272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DD993C-5381-4C30-A5A6-230B5C04DB01}">
      <dsp:nvSpPr>
        <dsp:cNvPr id="0" name=""/>
        <dsp:cNvSpPr/>
      </dsp:nvSpPr>
      <dsp:spPr>
        <a:xfrm>
          <a:off x="0" y="0"/>
          <a:ext cx="3992880" cy="8884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Alkukartoitus (Te-palvelut työllistymissuunnitelma) </a:t>
          </a:r>
        </a:p>
      </dsp:txBody>
      <dsp:txXfrm>
        <a:off x="26023" y="26023"/>
        <a:ext cx="2959051" cy="836445"/>
      </dsp:txXfrm>
    </dsp:sp>
    <dsp:sp modelId="{FF574F3E-3FEA-49AC-9A68-99C50E0D7776}">
      <dsp:nvSpPr>
        <dsp:cNvPr id="0" name=""/>
        <dsp:cNvSpPr/>
      </dsp:nvSpPr>
      <dsp:spPr>
        <a:xfrm>
          <a:off x="334403" y="1050035"/>
          <a:ext cx="3992880" cy="888491"/>
        </a:xfrm>
        <a:prstGeom prst="roundRect">
          <a:avLst>
            <a:gd name="adj" fmla="val 10000"/>
          </a:avLst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Työ- / opiskelukyvyn selvitys (MAT, viranomaiset)</a:t>
          </a:r>
        </a:p>
      </dsp:txBody>
      <dsp:txXfrm>
        <a:off x="360426" y="1076058"/>
        <a:ext cx="3028911" cy="836445"/>
      </dsp:txXfrm>
    </dsp:sp>
    <dsp:sp modelId="{56F13984-BEAC-45AD-92A9-17B1898A4F11}">
      <dsp:nvSpPr>
        <dsp:cNvPr id="0" name=""/>
        <dsp:cNvSpPr/>
      </dsp:nvSpPr>
      <dsp:spPr>
        <a:xfrm>
          <a:off x="663816" y="2071497"/>
          <a:ext cx="3992880" cy="888491"/>
        </a:xfrm>
        <a:prstGeom prst="roundRect">
          <a:avLst>
            <a:gd name="adj" fmla="val 10000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kern="1200" dirty="0"/>
            <a:t>Työelämä- ja opiskelutaidot </a:t>
          </a:r>
        </a:p>
      </dsp:txBody>
      <dsp:txXfrm>
        <a:off x="689839" y="2097520"/>
        <a:ext cx="3033902" cy="836445"/>
      </dsp:txXfrm>
    </dsp:sp>
    <dsp:sp modelId="{633D5FE1-8E4F-4C57-9C22-49F962D50C76}">
      <dsp:nvSpPr>
        <dsp:cNvPr id="0" name=""/>
        <dsp:cNvSpPr/>
      </dsp:nvSpPr>
      <dsp:spPr>
        <a:xfrm>
          <a:off x="998220" y="3150106"/>
          <a:ext cx="3992880" cy="888491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kern="1200"/>
            <a:t>Tuki työn / koulun aloitukseen</a:t>
          </a:r>
          <a:endParaRPr lang="fi-FI" sz="2600" kern="1200" dirty="0"/>
        </a:p>
      </dsp:txBody>
      <dsp:txXfrm>
        <a:off x="1024243" y="3176129"/>
        <a:ext cx="3028911" cy="836445"/>
      </dsp:txXfrm>
    </dsp:sp>
    <dsp:sp modelId="{692F26F3-0C17-4503-971F-D3744C1AD53E}">
      <dsp:nvSpPr>
        <dsp:cNvPr id="0" name=""/>
        <dsp:cNvSpPr/>
      </dsp:nvSpPr>
      <dsp:spPr>
        <a:xfrm>
          <a:off x="3415361" y="680503"/>
          <a:ext cx="577519" cy="57751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2600" kern="1200"/>
        </a:p>
      </dsp:txBody>
      <dsp:txXfrm>
        <a:off x="3545303" y="680503"/>
        <a:ext cx="317635" cy="434583"/>
      </dsp:txXfrm>
    </dsp:sp>
    <dsp:sp modelId="{439770B4-406A-4FEE-9CB3-5E0E43E2FA08}">
      <dsp:nvSpPr>
        <dsp:cNvPr id="0" name=""/>
        <dsp:cNvSpPr/>
      </dsp:nvSpPr>
      <dsp:spPr>
        <a:xfrm>
          <a:off x="3749765" y="1730539"/>
          <a:ext cx="577519" cy="57751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2600" kern="1200"/>
        </a:p>
      </dsp:txBody>
      <dsp:txXfrm>
        <a:off x="3879707" y="1730539"/>
        <a:ext cx="317635" cy="434583"/>
      </dsp:txXfrm>
    </dsp:sp>
    <dsp:sp modelId="{A277263C-96DE-4125-9C31-07442B9BD063}">
      <dsp:nvSpPr>
        <dsp:cNvPr id="0" name=""/>
        <dsp:cNvSpPr/>
      </dsp:nvSpPr>
      <dsp:spPr>
        <a:xfrm>
          <a:off x="4079177" y="2780574"/>
          <a:ext cx="577519" cy="57751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2600" kern="1200"/>
        </a:p>
      </dsp:txBody>
      <dsp:txXfrm>
        <a:off x="4209119" y="2780574"/>
        <a:ext cx="317635" cy="43458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6843C-C209-4CF5-9CB0-0771C5E84EDA}">
      <dsp:nvSpPr>
        <dsp:cNvPr id="0" name=""/>
        <dsp:cNvSpPr/>
      </dsp:nvSpPr>
      <dsp:spPr>
        <a:xfrm>
          <a:off x="0" y="20663"/>
          <a:ext cx="6263640" cy="1759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200" kern="1200" dirty="0"/>
            <a:t>Hanke tekee tiivistä yhteistyötä asumispalveluyksiköiden henkilökunnan kanssa. (MAT)</a:t>
          </a:r>
          <a:endParaRPr lang="en-US" sz="3200" kern="1200" dirty="0"/>
        </a:p>
      </dsp:txBody>
      <dsp:txXfrm>
        <a:off x="85900" y="106563"/>
        <a:ext cx="6091840" cy="1587880"/>
      </dsp:txXfrm>
    </dsp:sp>
    <dsp:sp modelId="{B6E5ED4D-9AD7-461F-9951-CFB91837F1C2}">
      <dsp:nvSpPr>
        <dsp:cNvPr id="0" name=""/>
        <dsp:cNvSpPr/>
      </dsp:nvSpPr>
      <dsp:spPr>
        <a:xfrm>
          <a:off x="0" y="1872503"/>
          <a:ext cx="6263640" cy="175968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200" kern="1200" dirty="0"/>
            <a:t>Asiakas voi olla itse yhteydessä hankkeen työntekijöihin tai ohjaajan välityksellä.</a:t>
          </a:r>
          <a:endParaRPr lang="en-US" sz="3200" kern="1200" dirty="0"/>
        </a:p>
      </dsp:txBody>
      <dsp:txXfrm>
        <a:off x="85900" y="1958403"/>
        <a:ext cx="6091840" cy="1587880"/>
      </dsp:txXfrm>
    </dsp:sp>
    <dsp:sp modelId="{5302067D-B775-4894-BB86-041FE4182A35}">
      <dsp:nvSpPr>
        <dsp:cNvPr id="0" name=""/>
        <dsp:cNvSpPr/>
      </dsp:nvSpPr>
      <dsp:spPr>
        <a:xfrm>
          <a:off x="0" y="3745007"/>
          <a:ext cx="6263640" cy="175968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200" kern="1200" dirty="0"/>
            <a:t>Hanke jalkautuu yksiköihin joka viikko sovittuna ajankohtana.</a:t>
          </a:r>
          <a:endParaRPr lang="en-US" sz="3200" kern="1200" dirty="0"/>
        </a:p>
      </dsp:txBody>
      <dsp:txXfrm>
        <a:off x="85900" y="3830907"/>
        <a:ext cx="6091840" cy="1587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D215AF3-2398-4592-9903-22B3AC270D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7533F63-D345-45D0-90BB-B153F0966E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B8AD6A8-E129-400D-96C2-6EF08945C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2EAAC-5AEC-468B-9C80-61A0515A16F3}" type="datetimeFigureOut">
              <a:rPr lang="fi-FI" smtClean="0"/>
              <a:t>2.12.2022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12DCD5E-8A28-467F-8600-B742DD615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B8A66FA-6C3F-4C0F-A094-6198F5D91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04B3-0D85-4457-823C-2965FC266F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3680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9F012D-524C-40BF-B4AD-F4947B715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11D99D6-242B-4607-BB7F-82783DDC3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AA29A44-AC69-47D7-BF31-58EB5541B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2EAAC-5AEC-468B-9C80-61A0515A16F3}" type="datetimeFigureOut">
              <a:rPr lang="fi-FI" smtClean="0"/>
              <a:t>2.12.2022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27C6CD0-E087-4E25-BDA8-3F775F707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7C1A94D-895A-4A1C-BC65-E9E8B39BE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04B3-0D85-4457-823C-2965FC266F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0840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A9FD1C5-A20F-4B02-BB17-357FEA6D06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A9C51F2-79FC-4393-A96C-8131D82B35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FB5F673-3074-4FED-BFF4-D519B3AD7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2EAAC-5AEC-468B-9C80-61A0515A16F3}" type="datetimeFigureOut">
              <a:rPr lang="fi-FI" smtClean="0"/>
              <a:t>2.12.2022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FE44FDB-65D9-4273-A709-0E5EA4176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647116D-BAC7-473C-96AC-87B71752D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04B3-0D85-4457-823C-2965FC266F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3279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650848C-9DC8-4B93-8C1D-10D0871B4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CE02173-C283-4241-BE11-BD5B699DB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DDF8800-5120-4FC5-987D-2309ADE34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2EAAC-5AEC-468B-9C80-61A0515A16F3}" type="datetimeFigureOut">
              <a:rPr lang="fi-FI" smtClean="0"/>
              <a:t>2.12.2022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0802136-2355-4037-877F-32FDB53A9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465FF0B-904F-45F4-9B84-A06B0A960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04B3-0D85-4457-823C-2965FC266F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8353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03092F-1C73-4818-9362-464CB6567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2CDD494-7172-4800-A6ED-E5EE648A8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C0181C1-830D-4355-B9FF-B28758132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2EAAC-5AEC-468B-9C80-61A0515A16F3}" type="datetimeFigureOut">
              <a:rPr lang="fi-FI" smtClean="0"/>
              <a:t>2.12.2022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274FD89-2B32-4CBC-9184-AA32BF69C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8E430BA-5CFF-4AF6-ACD2-62B815D05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04B3-0D85-4457-823C-2965FC266F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41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30BDBA-BC0E-4F08-8BDF-C208A5378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8B77A8E-12FB-40B5-BE6D-D91D866A19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FD70871-4EA7-4320-B351-BB920E35CD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3584DBC-C226-4B58-A82C-094206E49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2EAAC-5AEC-468B-9C80-61A0515A16F3}" type="datetimeFigureOut">
              <a:rPr lang="fi-FI" smtClean="0"/>
              <a:t>2.12.2022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6DD6330-F461-4656-B9B3-AE63DB64F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855B436-7C97-44D1-97A2-60E0BF865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04B3-0D85-4457-823C-2965FC266F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2888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64749FC-7451-40DA-9EDA-FE8ABD979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EB2260E-47A6-41EF-870F-75D0DED741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58515DF-CFEC-4F70-BA99-C13C9E7E87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413BFDA9-055E-40B9-84EB-B97896BAF6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3CCBDFA-9482-4070-9D85-884FC98701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95D17D9E-850F-4A39-AABF-E81BE0A74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2EAAC-5AEC-468B-9C80-61A0515A16F3}" type="datetimeFigureOut">
              <a:rPr lang="fi-FI" smtClean="0"/>
              <a:t>2.12.2022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7736166-794C-47EC-98DF-AAEDEE0C4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697C9241-D448-4114-B933-93534BA90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04B3-0D85-4457-823C-2965FC266F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3741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C603BB4-AFD6-4C46-A8D0-C6E541E13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743E9AB-C826-4FEC-97F7-CB016DF2D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2EAAC-5AEC-468B-9C80-61A0515A16F3}" type="datetimeFigureOut">
              <a:rPr lang="fi-FI" smtClean="0"/>
              <a:t>2.12.2022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2B7A366-7012-47C6-AF43-E0E4A07AD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CC75D03-B4D4-42B6-8908-1D6DDC8CC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04B3-0D85-4457-823C-2965FC266F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858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5FC25F7-0757-4C0F-99F8-F24F9CB96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2EAAC-5AEC-468B-9C80-61A0515A16F3}" type="datetimeFigureOut">
              <a:rPr lang="fi-FI" smtClean="0"/>
              <a:t>2.12.2022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453D894-C4E6-4FE1-943A-F31C28737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9FAB823-19E4-41E4-A2C0-1FDBA5B05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04B3-0D85-4457-823C-2965FC266F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7590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49C103-AAA5-4AD3-9785-2221EEBAD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B074BE3-478E-4DBB-8CD2-5406BB915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F5F53A2-01F9-4486-9EE5-2E35CC9AC0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706E69A-F19D-4D59-8292-DCE6972A4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2EAAC-5AEC-468B-9C80-61A0515A16F3}" type="datetimeFigureOut">
              <a:rPr lang="fi-FI" smtClean="0"/>
              <a:t>2.12.2022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10702F6-BCE1-4492-9D7B-DB352DF03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2006F4A-638A-4521-8CBE-0CBB0FDCD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04B3-0D85-4457-823C-2965FC266F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8395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B5DD92-BCB3-4E3C-BD64-078792553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DE2E32DC-A258-49A5-AFCD-D2DCED3253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CE44A93-D202-45E8-9BF5-E3A1F53252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F24413B-6EC3-49BA-9336-ADAD98F1D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2EAAC-5AEC-468B-9C80-61A0515A16F3}" type="datetimeFigureOut">
              <a:rPr lang="fi-FI" smtClean="0"/>
              <a:t>2.12.2022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89FE892-78E2-47F1-A069-C9F51CC77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F07BBF4-BA9A-4D64-9A1A-BDA3D01C6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04B3-0D85-4457-823C-2965FC266F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1100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97E2E15D-17F0-460D-B466-8FA59CD4D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0865976-B8AA-40AB-AA5E-66FDC14C6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B813448-8400-4D3D-85F7-32900BE4FC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EAAC-5AEC-468B-9C80-61A0515A16F3}" type="datetimeFigureOut">
              <a:rPr lang="fi-FI" smtClean="0"/>
              <a:t>2.12.2022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E9E9E06-395B-4956-AFBC-C36B29BBA4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19106D6-5F22-4A69-9E36-5A703CC7E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604B3-0D85-4457-823C-2965FC266F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2678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mailto:pauliina.marjomaki@suoja-pirtti.fi" TargetMode="External"/><Relationship Id="rId3" Type="http://schemas.openxmlformats.org/officeDocument/2006/relationships/hyperlink" Target="mailto:kimmo.gustafsson@suoja-pirtti.fi" TargetMode="External"/><Relationship Id="rId7" Type="http://schemas.openxmlformats.org/officeDocument/2006/relationships/hyperlink" Target="mailto:tino.virtanen@suoja-pirtti.fi" TargetMode="External"/><Relationship Id="rId2" Type="http://schemas.openxmlformats.org/officeDocument/2006/relationships/hyperlink" Target="mailto:anne.hirvonen@suoja-pirtti.fi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hyperlink" Target="mailto:niko.saarela@suoja-pirtti.fi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>
            <a:extLst>
              <a:ext uri="{FF2B5EF4-FFF2-40B4-BE49-F238E27FC236}">
                <a16:creationId xmlns:a16="http://schemas.microsoft.com/office/drawing/2014/main" id="{F323EB77-A71F-C8B5-4AA8-E648D569CD5F}"/>
              </a:ext>
            </a:extLst>
          </p:cNvPr>
          <p:cNvSpPr txBox="1"/>
          <p:nvPr/>
        </p:nvSpPr>
        <p:spPr>
          <a:xfrm>
            <a:off x="3048000" y="3105835"/>
            <a:ext cx="60960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4000" b="1" dirty="0"/>
              <a:t>Kohti</a:t>
            </a:r>
            <a:r>
              <a:rPr lang="fi-FI" sz="4000" dirty="0"/>
              <a:t> </a:t>
            </a:r>
            <a:r>
              <a:rPr lang="fi-FI" sz="4000" b="1" dirty="0"/>
              <a:t>työelämää tuetusta asumisesta  1.12.2022 </a:t>
            </a:r>
          </a:p>
        </p:txBody>
      </p:sp>
    </p:spTree>
    <p:extLst>
      <p:ext uri="{BB962C8B-B14F-4D97-AF65-F5344CB8AC3E}">
        <p14:creationId xmlns:p14="http://schemas.microsoft.com/office/powerpoint/2010/main" val="2302028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57FF60-F963-4E3B-B449-D60BFBE19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fi-FI" sz="4700" b="1" dirty="0"/>
              <a:t>Ohjautuminen hankkeen asiakkaaksi</a:t>
            </a: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984092D1-9933-46A7-85AE-3D09A14FC9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5265267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5817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D21BB9C-DF23-4680-ADB5-847BA9FA9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fi-FI" sz="3800" b="1" i="0" dirty="0">
                <a:effectLst/>
                <a:latin typeface="proxima-nova"/>
              </a:rPr>
              <a:t>Tilastoja </a:t>
            </a:r>
            <a:endParaRPr lang="fi-FI" sz="38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6C6F289-55B5-4DDD-A830-08EA24E27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pPr marL="457200" lvl="1" indent="0">
              <a:buNone/>
            </a:pPr>
            <a:endParaRPr lang="fi-FI" sz="2000" dirty="0">
              <a:latin typeface="proxima-nova"/>
            </a:endParaRPr>
          </a:p>
          <a:p>
            <a:r>
              <a:rPr lang="fi-FI" sz="2400" dirty="0" err="1"/>
              <a:t>Treamer</a:t>
            </a:r>
            <a:r>
              <a:rPr lang="fi-FI" sz="2400" dirty="0"/>
              <a:t> työnvälityssovelluksen kautta 30 työkeikkaa</a:t>
            </a:r>
          </a:p>
          <a:p>
            <a:r>
              <a:rPr lang="fi-FI" sz="2400" dirty="0"/>
              <a:t>13 asukasta on aloittanut työllistymistä edistävässä toiminnassa (kuntouttava työtoiminta, työharjoittelu)</a:t>
            </a:r>
          </a:p>
          <a:p>
            <a:r>
              <a:rPr lang="fi-FI" sz="2400" dirty="0"/>
              <a:t>1 asukas aloittanut yliopisto opinnot</a:t>
            </a:r>
          </a:p>
          <a:p>
            <a:r>
              <a:rPr lang="fi-FI" sz="2400" dirty="0"/>
              <a:t>7 asukasta osallistunut Sininauhasäätiön järjestämälle AIMO asumiskurssille</a:t>
            </a:r>
          </a:p>
          <a:p>
            <a:r>
              <a:rPr lang="fi-FI" sz="2400" dirty="0"/>
              <a:t>1 asukas suorittanut hyväksytysti hygieniapassin</a:t>
            </a:r>
          </a:p>
          <a:p>
            <a:pPr marL="0" indent="0">
              <a:buNone/>
            </a:pPr>
            <a:endParaRPr lang="fi-FI" sz="2400" dirty="0"/>
          </a:p>
          <a:p>
            <a:pPr marL="0" indent="0">
              <a:buNone/>
            </a:pP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934629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D21BB9C-DF23-4680-ADB5-847BA9FA9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fi-FI" sz="3800" b="1" i="0" dirty="0">
                <a:effectLst/>
                <a:latin typeface="proxima-nova"/>
              </a:rPr>
              <a:t>Tilastoja 2022</a:t>
            </a:r>
            <a:endParaRPr lang="fi-FI" sz="38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Sisällön paikkamerkki 5">
            <a:extLst>
              <a:ext uri="{FF2B5EF4-FFF2-40B4-BE49-F238E27FC236}">
                <a16:creationId xmlns:a16="http://schemas.microsoft.com/office/drawing/2014/main" id="{B060EE7E-DE43-4A79-AAE7-75FDC29BE6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7033735"/>
              </p:ext>
            </p:extLst>
          </p:nvPr>
        </p:nvGraphicFramePr>
        <p:xfrm>
          <a:off x="0" y="2203079"/>
          <a:ext cx="11368581" cy="4147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6439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D21BB9C-DF23-4680-ADB5-847BA9FA9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fi-FI" sz="3800" b="1" i="0" dirty="0">
                <a:effectLst/>
                <a:latin typeface="proxima-nova"/>
              </a:rPr>
              <a:t>Tilastoja 2022 </a:t>
            </a:r>
            <a:endParaRPr lang="fi-FI" sz="38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48B0AD13-B985-5F45-FDC4-4C104056C7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7717543"/>
              </p:ext>
            </p:extLst>
          </p:nvPr>
        </p:nvGraphicFramePr>
        <p:xfrm>
          <a:off x="0" y="2201438"/>
          <a:ext cx="11418978" cy="4147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5579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D21BB9C-DF23-4680-ADB5-847BA9FA9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fi-FI" sz="3800" b="1" i="0" dirty="0">
                <a:effectLst/>
                <a:latin typeface="proxima-nova"/>
              </a:rPr>
              <a:t>Yhteistyökumppanit</a:t>
            </a:r>
            <a:endParaRPr lang="fi-FI" sz="38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6C6F289-55B5-4DDD-A830-08EA24E27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fi-FI" sz="2400" dirty="0"/>
              <a:t>Sininauhasäätiön AIMO asumiskurssi </a:t>
            </a:r>
            <a:r>
              <a:rPr lang="fi-FI" sz="2400" dirty="0" err="1"/>
              <a:t>Rukkilan</a:t>
            </a:r>
            <a:r>
              <a:rPr lang="fi-FI" sz="2400" dirty="0"/>
              <a:t> asuinyhteisössä (5+1 krt)</a:t>
            </a:r>
          </a:p>
          <a:p>
            <a:r>
              <a:rPr lang="fi-FI" sz="2400" dirty="0"/>
              <a:t>Kriminaalihuollon tukisäätiö räppipaja</a:t>
            </a:r>
          </a:p>
          <a:p>
            <a:r>
              <a:rPr lang="fi-FI" sz="2400" dirty="0"/>
              <a:t>Marttaliiton talousneuvontakokeilu Leppävaaran yksikössä</a:t>
            </a:r>
          </a:p>
          <a:p>
            <a:r>
              <a:rPr lang="fi-FI" sz="2400" dirty="0" err="1"/>
              <a:t>Aspa</a:t>
            </a:r>
            <a:r>
              <a:rPr lang="fi-FI" sz="2400" dirty="0"/>
              <a:t> säätiön asumisen ajokortti (3x2h) </a:t>
            </a:r>
            <a:r>
              <a:rPr lang="fi-FI" sz="2400" dirty="0" err="1"/>
              <a:t>Rukkila</a:t>
            </a:r>
            <a:r>
              <a:rPr lang="fi-FI" sz="2400" dirty="0"/>
              <a:t> ja Leppävaara</a:t>
            </a:r>
          </a:p>
          <a:p>
            <a:r>
              <a:rPr lang="fi-FI" sz="2400" dirty="0"/>
              <a:t>Stadin Safka hävikkiruoka -&gt; ruokaryhmä perjantaisin</a:t>
            </a:r>
          </a:p>
          <a:p>
            <a:pPr marL="457200" lvl="1" indent="0">
              <a:buNone/>
            </a:pPr>
            <a:endParaRPr lang="fi-FI" sz="2000" dirty="0">
              <a:latin typeface="proxima-nova"/>
            </a:endParaRPr>
          </a:p>
          <a:p>
            <a:pPr marL="0" indent="0">
              <a:buNone/>
            </a:pP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794401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0199FA6-E6C6-4515-BC59-B10A42602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fi-FI" sz="5400" b="1" dirty="0">
                <a:latin typeface="proxima-nova"/>
              </a:rPr>
              <a:t>Yhteystiedot</a:t>
            </a:r>
            <a:endParaRPr lang="fi-FI" sz="5400" dirty="0"/>
          </a:p>
        </p:txBody>
      </p:sp>
      <p:grpSp>
        <p:nvGrpSpPr>
          <p:cNvPr id="2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2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3C0004F-7EDF-450C-88DA-DA6A49961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137" y="2189053"/>
            <a:ext cx="10991088" cy="1809779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fi-FI" sz="2000" dirty="0"/>
              <a:t>Projektivastaava			Projektityöntekijä			Vertaisohjaaja	</a:t>
            </a:r>
            <a:br>
              <a:rPr lang="fi-FI" sz="2000" dirty="0"/>
            </a:br>
            <a:r>
              <a:rPr lang="fi-FI" sz="2000" dirty="0"/>
              <a:t>Anne Hirvonen			Kimmo Gustafsson		Niko Saarela</a:t>
            </a:r>
            <a:br>
              <a:rPr lang="fi-FI" sz="2000" dirty="0"/>
            </a:br>
            <a:r>
              <a:rPr lang="fi-FI" sz="2000" dirty="0">
                <a:hlinkClick r:id="rId2"/>
              </a:rPr>
              <a:t>anne.hirvonen@suoja-pirtti.fi</a:t>
            </a:r>
            <a:r>
              <a:rPr lang="fi-FI" sz="2000" dirty="0"/>
              <a:t>	</a:t>
            </a:r>
            <a:r>
              <a:rPr lang="fi-FI" sz="2000" dirty="0">
                <a:hlinkClick r:id="rId3"/>
              </a:rPr>
              <a:t>kimmo.gustafsson@suoja-pirtti.fi</a:t>
            </a:r>
            <a:r>
              <a:rPr lang="fi-FI" sz="2000" dirty="0"/>
              <a:t>	</a:t>
            </a:r>
            <a:r>
              <a:rPr lang="fi-FI" sz="2000" dirty="0">
                <a:hlinkClick r:id="rId4"/>
              </a:rPr>
              <a:t>niko.saarela@suoja-pirtti.fi</a:t>
            </a:r>
            <a:br>
              <a:rPr lang="fi-FI" sz="2000" dirty="0"/>
            </a:br>
            <a:r>
              <a:rPr lang="fi-FI" sz="2000" dirty="0"/>
              <a:t>+358 41311 5549 		+358 41 3140779			+358 45 1799 208</a:t>
            </a:r>
          </a:p>
          <a:p>
            <a:endParaRPr lang="fi-FI" sz="2400" dirty="0"/>
          </a:p>
        </p:txBody>
      </p:sp>
      <p:sp>
        <p:nvSpPr>
          <p:cNvPr id="23" name="Tekstiruutu 22">
            <a:extLst>
              <a:ext uri="{FF2B5EF4-FFF2-40B4-BE49-F238E27FC236}">
                <a16:creationId xmlns:a16="http://schemas.microsoft.com/office/drawing/2014/main" id="{8BAD0AF5-FF3F-44F9-AAC3-AE9912EDB767}"/>
              </a:ext>
            </a:extLst>
          </p:cNvPr>
          <p:cNvSpPr txBox="1"/>
          <p:nvPr/>
        </p:nvSpPr>
        <p:spPr>
          <a:xfrm>
            <a:off x="927990" y="5032353"/>
            <a:ext cx="9527381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2400" dirty="0"/>
              <a:t>Seuraa meitä myös somessa</a:t>
            </a:r>
          </a:p>
          <a:p>
            <a:endParaRPr lang="fi-FI" dirty="0"/>
          </a:p>
          <a:p>
            <a:r>
              <a:rPr lang="fi-FI" sz="2000" dirty="0"/>
              <a:t>           </a:t>
            </a:r>
            <a:r>
              <a:rPr lang="fi-FI" sz="2000" dirty="0" err="1"/>
              <a:t>tyotakohti</a:t>
            </a:r>
            <a:r>
              <a:rPr lang="fi-FI" sz="2000" dirty="0"/>
              <a:t>		suoja-pirtti               www.tyotakohti.fi              www.suoja-pirtti.fi</a:t>
            </a:r>
          </a:p>
        </p:txBody>
      </p:sp>
      <p:pic>
        <p:nvPicPr>
          <p:cNvPr id="24" name="Kuva 23">
            <a:extLst>
              <a:ext uri="{FF2B5EF4-FFF2-40B4-BE49-F238E27FC236}">
                <a16:creationId xmlns:a16="http://schemas.microsoft.com/office/drawing/2014/main" id="{9CCEBBC7-2881-4EC2-9613-5228B09E62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7184" y="5683333"/>
            <a:ext cx="409486" cy="409486"/>
          </a:xfrm>
          <a:prstGeom prst="rect">
            <a:avLst/>
          </a:prstGeom>
        </p:spPr>
      </p:pic>
      <p:pic>
        <p:nvPicPr>
          <p:cNvPr id="25" name="Picture 2">
            <a:extLst>
              <a:ext uri="{FF2B5EF4-FFF2-40B4-BE49-F238E27FC236}">
                <a16:creationId xmlns:a16="http://schemas.microsoft.com/office/drawing/2014/main" id="{49D63CBA-07BD-4FEB-BC76-085754FAFE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441" y="5739201"/>
            <a:ext cx="33337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iruutu 3">
            <a:extLst>
              <a:ext uri="{FF2B5EF4-FFF2-40B4-BE49-F238E27FC236}">
                <a16:creationId xmlns:a16="http://schemas.microsoft.com/office/drawing/2014/main" id="{C0572C86-D146-8C71-A0B1-8C2273888C3C}"/>
              </a:ext>
            </a:extLst>
          </p:cNvPr>
          <p:cNvSpPr txBox="1"/>
          <p:nvPr/>
        </p:nvSpPr>
        <p:spPr>
          <a:xfrm>
            <a:off x="196136" y="3729907"/>
            <a:ext cx="10167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/>
              <a:t>Työvalmentaja			Tradenomi			</a:t>
            </a:r>
          </a:p>
          <a:p>
            <a:r>
              <a:rPr lang="fi-FI" sz="2000" dirty="0"/>
              <a:t>Tino Virtanen			Pauliina Marjomäki</a:t>
            </a:r>
          </a:p>
          <a:p>
            <a:r>
              <a:rPr lang="fi-FI" sz="2000" dirty="0">
                <a:hlinkClick r:id="rId7"/>
              </a:rPr>
              <a:t>tino.virtanen@suoja-pirtti.fi</a:t>
            </a:r>
            <a:r>
              <a:rPr lang="fi-FI" sz="2000" dirty="0"/>
              <a:t>	</a:t>
            </a:r>
            <a:r>
              <a:rPr lang="fi-FI" sz="2000" dirty="0">
                <a:hlinkClick r:id="rId8"/>
              </a:rPr>
              <a:t>pauliina.marjomaki@suoja-pirtti.fi</a:t>
            </a:r>
            <a:endParaRPr lang="fi-FI" sz="2000" dirty="0"/>
          </a:p>
          <a:p>
            <a:r>
              <a:rPr lang="fi-FI" sz="2000" dirty="0"/>
              <a:t>+358 40 5080933			+358 044 5877737</a:t>
            </a:r>
          </a:p>
        </p:txBody>
      </p:sp>
    </p:spTree>
    <p:extLst>
      <p:ext uri="{BB962C8B-B14F-4D97-AF65-F5344CB8AC3E}">
        <p14:creationId xmlns:p14="http://schemas.microsoft.com/office/powerpoint/2010/main" val="1987806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id="{DBC1F748-61FB-15DF-1F8E-227F99F47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3" y="1803555"/>
            <a:ext cx="11441432" cy="2860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8352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D21BB9C-DF23-4680-ADB5-847BA9FA9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kumimoji="0" lang="fi-FI" sz="3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Suoja-Pirtti Ry</a:t>
            </a:r>
            <a:endParaRPr lang="fi-FI" sz="38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6C6F289-55B5-4DDD-A830-08EA24E27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 fontScale="92500" lnSpcReduction="10000"/>
          </a:bodyPr>
          <a:lstStyle/>
          <a:p>
            <a:r>
              <a:rPr lang="fi-FI" sz="2400" b="0" i="0" dirty="0">
                <a:solidFill>
                  <a:srgbClr val="000000"/>
                </a:solidFill>
                <a:effectLst/>
              </a:rPr>
              <a:t>Suoja-Pirtti ry on perustettu 23.10.1961. Perustajajäsenet olivat Kustaa Arvo Parkkila, Reino Ahonen ja Veijo Salovaara.</a:t>
            </a:r>
            <a:endParaRPr lang="fi-FI" sz="2400" b="0" i="0" dirty="0">
              <a:solidFill>
                <a:srgbClr val="333333"/>
              </a:solidFill>
              <a:effectLst/>
            </a:endParaRPr>
          </a:p>
          <a:p>
            <a:pPr algn="l"/>
            <a:r>
              <a:rPr lang="fi-FI" sz="2400" b="0" i="0" dirty="0">
                <a:solidFill>
                  <a:srgbClr val="000000"/>
                </a:solidFill>
                <a:effectLst/>
              </a:rPr>
              <a:t>Suoja-Pirtti ry tuottaa ja kehittää kuntouttavia asumispalveluja päihdeongelmaisille henkilöille. Yhdistyksellä on yli 60 vuoden kokemus päihde- ja mielenterveystyön laitos- ja avopalveluista. </a:t>
            </a:r>
            <a:endParaRPr lang="fi-FI" sz="2400" b="0" i="0" dirty="0">
              <a:solidFill>
                <a:srgbClr val="333333"/>
              </a:solidFill>
              <a:effectLst/>
            </a:endParaRPr>
          </a:p>
          <a:p>
            <a:pPr algn="l"/>
            <a:r>
              <a:rPr lang="fi-FI" sz="2400" b="0" i="0" dirty="0">
                <a:effectLst/>
              </a:rPr>
              <a:t>Y-Säätiö rakennuttaa Helsingin Siltamäkeen Parkkila-talo-nimeä kantavan asumisyksikön. Se on tarkoitettu asunnottomuutta kokeneille ihmisille pysyväksi omaksi kodiksi. Helsingin kaupunki on sitoutunut poistamaan asunnottomuuden vuoteen 2025 mennessä. Ilman Parkkila-talon kaltaisia asumisratkaisuja tavoitteen saavuttaminen olisi hankalaa. </a:t>
            </a:r>
            <a:r>
              <a:rPr lang="fi-FI" sz="2200" i="0" dirty="0">
                <a:effectLst/>
              </a:rPr>
              <a:t>Ympärivuorokautisesta tuesta vastaa Suoja-Pirtti ry, asukasvalinnat tekee Helsingin kaupunki.</a:t>
            </a:r>
          </a:p>
          <a:p>
            <a:pPr marL="0" indent="0" algn="l">
              <a:buNone/>
            </a:pPr>
            <a:endParaRPr lang="fi-FI" sz="2000" dirty="0">
              <a:latin typeface="proxima-nova"/>
            </a:endParaRPr>
          </a:p>
          <a:p>
            <a:pPr marL="0" indent="0">
              <a:buNone/>
            </a:pP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580524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D21BB9C-DF23-4680-ADB5-847BA9FA9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fi-FI" sz="3800" b="1" i="0" dirty="0">
                <a:effectLst/>
              </a:rPr>
              <a:t>Työtä kohti – </a:t>
            </a:r>
            <a:br>
              <a:rPr lang="fi-FI" sz="3800" b="1" i="0" dirty="0">
                <a:effectLst/>
              </a:rPr>
            </a:br>
            <a:r>
              <a:rPr lang="fi-FI" sz="3800" b="1" i="0" dirty="0">
                <a:effectLst/>
              </a:rPr>
              <a:t>työvalmennus ja vertaisuus tukena</a:t>
            </a:r>
            <a:endParaRPr lang="fi-FI" sz="38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6C6F289-55B5-4DDD-A830-08EA24E27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 fontScale="92500" lnSpcReduction="10000"/>
          </a:bodyPr>
          <a:lstStyle/>
          <a:p>
            <a:r>
              <a:rPr lang="fi-FI" sz="2400" dirty="0"/>
              <a:t>Rahoitus – STEA , 3-vuotinen hanke</a:t>
            </a:r>
          </a:p>
          <a:p>
            <a:r>
              <a:rPr lang="fi-FI" sz="2400" b="0" i="0" dirty="0">
                <a:effectLst/>
              </a:rPr>
              <a:t>Toteutus – Suoja-Pirtti ry</a:t>
            </a:r>
          </a:p>
          <a:p>
            <a:r>
              <a:rPr lang="fi-FI" sz="2400" dirty="0"/>
              <a:t>Yksiköt:</a:t>
            </a:r>
          </a:p>
          <a:p>
            <a:pPr lvl="1"/>
            <a:r>
              <a:rPr lang="fi-FI" sz="2000" b="0" i="0" dirty="0">
                <a:effectLst/>
              </a:rPr>
              <a:t>Suoja-Pirtin yksiköt:  </a:t>
            </a:r>
            <a:r>
              <a:rPr lang="fi-FI" sz="2000" b="0" i="0" dirty="0" err="1">
                <a:effectLst/>
              </a:rPr>
              <a:t>Rukkilan</a:t>
            </a:r>
            <a:r>
              <a:rPr lang="fi-FI" sz="2000" b="0" i="0" dirty="0">
                <a:effectLst/>
              </a:rPr>
              <a:t> asumisyhteisö (21 asukaskaspaikkaa) </a:t>
            </a:r>
            <a:r>
              <a:rPr lang="fi-FI" sz="2000" dirty="0"/>
              <a:t>, Leppävaaran asumispalveluyksikkö (28 asukaspaikkaa) ja Kotkankadun asumisyhteisö (23 asukaspaikkaa)</a:t>
            </a:r>
          </a:p>
          <a:p>
            <a:pPr lvl="1"/>
            <a:r>
              <a:rPr lang="fi-FI" sz="2000" dirty="0"/>
              <a:t> Helsingin Kulosaaren asuinyhteisö (22 asukaspaikkaa) Pelastusarmeijan Pitäjänmäen asumispalveluyksikkö (112 asukaspaikkaa)</a:t>
            </a:r>
          </a:p>
          <a:p>
            <a:r>
              <a:rPr lang="fi-FI" sz="2400" dirty="0"/>
              <a:t>Yhteistyökumppanit </a:t>
            </a:r>
          </a:p>
          <a:p>
            <a:pPr lvl="1"/>
            <a:r>
              <a:rPr lang="fi-FI" sz="2000" b="0" i="0" dirty="0">
                <a:effectLst/>
              </a:rPr>
              <a:t>Takuusäätiö, Y-säätiön Uuras-ohjelma, HKI oikeusapu, Sininauhasäätiö, Stop huumeille, Kriminaalihuollon tukisäätiö, rekrytointiyritys </a:t>
            </a:r>
            <a:r>
              <a:rPr lang="fi-FI" sz="2000" b="0" i="0" dirty="0" err="1">
                <a:effectLst/>
              </a:rPr>
              <a:t>Värväämö</a:t>
            </a:r>
            <a:r>
              <a:rPr lang="fi-FI" sz="2000" dirty="0"/>
              <a:t>, </a:t>
            </a:r>
            <a:r>
              <a:rPr lang="fi-FI" sz="2000" dirty="0" err="1"/>
              <a:t>Kiipulasäätiö</a:t>
            </a:r>
            <a:r>
              <a:rPr lang="fi-FI" sz="2000" dirty="0"/>
              <a:t>, Marttaliitto, </a:t>
            </a:r>
            <a:r>
              <a:rPr lang="fi-FI" sz="2000" dirty="0" err="1"/>
              <a:t>Aspa</a:t>
            </a:r>
            <a:r>
              <a:rPr lang="fi-FI" sz="2000" dirty="0"/>
              <a:t> säätiö, Stadin Safka</a:t>
            </a:r>
            <a:endParaRPr lang="fi-FI" sz="2000" b="0" i="0" dirty="0">
              <a:effectLst/>
            </a:endParaRPr>
          </a:p>
          <a:p>
            <a:pPr marL="457200" lvl="1" indent="0">
              <a:buNone/>
            </a:pPr>
            <a:endParaRPr lang="fi-FI" sz="2000" dirty="0">
              <a:latin typeface="proxima-nova"/>
            </a:endParaRPr>
          </a:p>
          <a:p>
            <a:pPr marL="0" indent="0">
              <a:buNone/>
            </a:pP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624197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D21BB9C-DF23-4680-ADB5-847BA9FA9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fi-FI" sz="3800" b="1" dirty="0"/>
              <a:t>Hankkeen työntekijät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6C6F289-55B5-4DDD-A830-08EA24E27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fi-FI" sz="2400" dirty="0"/>
              <a:t>Projektivastaava Anne Hirvonen</a:t>
            </a:r>
          </a:p>
          <a:p>
            <a:r>
              <a:rPr lang="fi-FI" sz="2400" dirty="0"/>
              <a:t>Projektityöntekijä/vertaisohjaaja Kimmo Gustafsson</a:t>
            </a:r>
          </a:p>
          <a:p>
            <a:r>
              <a:rPr lang="fi-FI" sz="2400" dirty="0"/>
              <a:t>Työvalmentaja Tino Virtanen</a:t>
            </a:r>
          </a:p>
          <a:p>
            <a:r>
              <a:rPr lang="fi-FI" sz="2400" dirty="0"/>
              <a:t>Vertaisohjaaja Niko Saarela</a:t>
            </a:r>
          </a:p>
          <a:p>
            <a:r>
              <a:rPr lang="fi-FI" sz="2400" dirty="0"/>
              <a:t>Tradenomi Pauliina Marjomäki</a:t>
            </a:r>
          </a:p>
          <a:p>
            <a:r>
              <a:rPr lang="fi-FI" sz="2400" dirty="0"/>
              <a:t>Työvalmentaja opiskelija Elli Kaarnajärvi</a:t>
            </a:r>
          </a:p>
          <a:p>
            <a:pPr marL="457200" lvl="1" indent="0">
              <a:buNone/>
            </a:pPr>
            <a:endParaRPr lang="fi-FI" sz="2000" dirty="0">
              <a:latin typeface="proxima-nova"/>
            </a:endParaRPr>
          </a:p>
          <a:p>
            <a:pPr marL="0" indent="0">
              <a:buNone/>
            </a:pP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174522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55CD764-972B-4CA5-A885-53E55C63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10">
            <a:extLst>
              <a:ext uri="{FF2B5EF4-FFF2-40B4-BE49-F238E27FC236}">
                <a16:creationId xmlns:a16="http://schemas.microsoft.com/office/drawing/2014/main" id="{34165AB3-7006-4430-BCE3-25476BE13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20887" cy="64916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5CF9EF9-626E-4421-89CB-6C7303EA1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209086"/>
            <a:ext cx="3876848" cy="4064925"/>
          </a:xfrm>
        </p:spPr>
        <p:txBody>
          <a:bodyPr anchor="ctr">
            <a:normAutofit/>
          </a:bodyPr>
          <a:lstStyle/>
          <a:p>
            <a:r>
              <a:rPr lang="fi-FI" sz="5000" b="1" dirty="0">
                <a:latin typeface="proxima-nova"/>
              </a:rPr>
              <a:t>Kenelle? / Kohderyhmä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1999B20-6058-4C55-882E-A1FB050B6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167" y="2569464"/>
            <a:ext cx="242107" cy="1340860"/>
            <a:chOff x="56167" y="2761488"/>
            <a:chExt cx="242107" cy="1340860"/>
          </a:xfrm>
        </p:grpSpPr>
        <p:sp>
          <p:nvSpPr>
            <p:cNvPr id="36" name="Rectangle 2">
              <a:extLst>
                <a:ext uri="{FF2B5EF4-FFF2-40B4-BE49-F238E27FC236}">
                  <a16:creationId xmlns:a16="http://schemas.microsoft.com/office/drawing/2014/main" id="{168AC90C-344A-4A64-BC4B-AEE98034B0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3312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59">
              <a:extLst>
                <a:ext uri="{FF2B5EF4-FFF2-40B4-BE49-F238E27FC236}">
                  <a16:creationId xmlns:a16="http://schemas.microsoft.com/office/drawing/2014/main" id="{47AEB9AE-7E63-42CA-A3E5-F8EF7D8CA0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3312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2">
              <a:extLst>
                <a:ext uri="{FF2B5EF4-FFF2-40B4-BE49-F238E27FC236}">
                  <a16:creationId xmlns:a16="http://schemas.microsoft.com/office/drawing/2014/main" id="{076031FA-B93F-4A7D-AE66-85ADC613EB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1891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59">
              <a:extLst>
                <a:ext uri="{FF2B5EF4-FFF2-40B4-BE49-F238E27FC236}">
                  <a16:creationId xmlns:a16="http://schemas.microsoft.com/office/drawing/2014/main" id="{0C1FC8D1-E08A-4B12-A48F-BF225E5B0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1891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2">
              <a:extLst>
                <a:ext uri="{FF2B5EF4-FFF2-40B4-BE49-F238E27FC236}">
                  <a16:creationId xmlns:a16="http://schemas.microsoft.com/office/drawing/2014/main" id="{F62D5F69-2C82-4007-8EF0-EBC9C23501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0470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59">
              <a:extLst>
                <a:ext uri="{FF2B5EF4-FFF2-40B4-BE49-F238E27FC236}">
                  <a16:creationId xmlns:a16="http://schemas.microsoft.com/office/drawing/2014/main" id="{677FAED6-5057-4B80-B1CF-196DC022B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0470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2">
              <a:extLst>
                <a:ext uri="{FF2B5EF4-FFF2-40B4-BE49-F238E27FC236}">
                  <a16:creationId xmlns:a16="http://schemas.microsoft.com/office/drawing/2014/main" id="{CE77C39F-572F-4435-85B4-9E9A35CFE2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29049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59">
              <a:extLst>
                <a:ext uri="{FF2B5EF4-FFF2-40B4-BE49-F238E27FC236}">
                  <a16:creationId xmlns:a16="http://schemas.microsoft.com/office/drawing/2014/main" id="{B3283BD4-0BC4-41D1-B09B-CBDC4292CD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9049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">
              <a:extLst>
                <a:ext uri="{FF2B5EF4-FFF2-40B4-BE49-F238E27FC236}">
                  <a16:creationId xmlns:a16="http://schemas.microsoft.com/office/drawing/2014/main" id="{BA3E687B-951E-45B2-BEFE-4CBEB325FE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27627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59">
              <a:extLst>
                <a:ext uri="{FF2B5EF4-FFF2-40B4-BE49-F238E27FC236}">
                  <a16:creationId xmlns:a16="http://schemas.microsoft.com/office/drawing/2014/main" id="{A49870CA-6E02-4787-82A6-28C0CB6B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7627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">
              <a:extLst>
                <a:ext uri="{FF2B5EF4-FFF2-40B4-BE49-F238E27FC236}">
                  <a16:creationId xmlns:a16="http://schemas.microsoft.com/office/drawing/2014/main" id="{5639C028-DD6E-4E69-AE6E-1CC158EDC9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40418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59">
              <a:extLst>
                <a:ext uri="{FF2B5EF4-FFF2-40B4-BE49-F238E27FC236}">
                  <a16:creationId xmlns:a16="http://schemas.microsoft.com/office/drawing/2014/main" id="{B1CD1FE8-3027-45AA-AD53-5B131FB03D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40418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">
              <a:extLst>
                <a:ext uri="{FF2B5EF4-FFF2-40B4-BE49-F238E27FC236}">
                  <a16:creationId xmlns:a16="http://schemas.microsoft.com/office/drawing/2014/main" id="{1FD2B706-0BB9-4A30-9206-252E09AE03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89970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59">
              <a:extLst>
                <a:ext uri="{FF2B5EF4-FFF2-40B4-BE49-F238E27FC236}">
                  <a16:creationId xmlns:a16="http://schemas.microsoft.com/office/drawing/2014/main" id="{D5783E13-BA0A-4F1E-A4F0-BFC9FF1035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89970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">
              <a:extLst>
                <a:ext uri="{FF2B5EF4-FFF2-40B4-BE49-F238E27FC236}">
                  <a16:creationId xmlns:a16="http://schemas.microsoft.com/office/drawing/2014/main" id="{D0847D6C-8036-43A9-BA3E-D1E8928882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7575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59">
              <a:extLst>
                <a:ext uri="{FF2B5EF4-FFF2-40B4-BE49-F238E27FC236}">
                  <a16:creationId xmlns:a16="http://schemas.microsoft.com/office/drawing/2014/main" id="{1D610CBF-7C35-498A-9BDD-A2954A7CAB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7575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">
              <a:extLst>
                <a:ext uri="{FF2B5EF4-FFF2-40B4-BE49-F238E27FC236}">
                  <a16:creationId xmlns:a16="http://schemas.microsoft.com/office/drawing/2014/main" id="{BCB60915-0422-4144-87E9-2289DBC04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6154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59">
              <a:extLst>
                <a:ext uri="{FF2B5EF4-FFF2-40B4-BE49-F238E27FC236}">
                  <a16:creationId xmlns:a16="http://schemas.microsoft.com/office/drawing/2014/main" id="{9D64F486-DA93-45CE-9075-4110C67F1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6154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2">
              <a:extLst>
                <a:ext uri="{FF2B5EF4-FFF2-40B4-BE49-F238E27FC236}">
                  <a16:creationId xmlns:a16="http://schemas.microsoft.com/office/drawing/2014/main" id="{DA8356F6-E822-44E0-8A11-33E5A5432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4733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59">
              <a:extLst>
                <a:ext uri="{FF2B5EF4-FFF2-40B4-BE49-F238E27FC236}">
                  <a16:creationId xmlns:a16="http://schemas.microsoft.com/office/drawing/2014/main" id="{C825C106-0BD3-41C1-8520-50F54BD675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4733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D0F9090B-F1C0-4035-8C79-EB4D577174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2598325"/>
              </p:ext>
            </p:extLst>
          </p:nvPr>
        </p:nvGraphicFramePr>
        <p:xfrm>
          <a:off x="5614416" y="457200"/>
          <a:ext cx="6117336" cy="5696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7558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55CD764-972B-4CA5-A885-53E55C63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10">
            <a:extLst>
              <a:ext uri="{FF2B5EF4-FFF2-40B4-BE49-F238E27FC236}">
                <a16:creationId xmlns:a16="http://schemas.microsoft.com/office/drawing/2014/main" id="{34165AB3-7006-4430-BCE3-25476BE13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20887" cy="64916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5CF9EF9-626E-4421-89CB-6C7303EA1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209086"/>
            <a:ext cx="3876848" cy="4064925"/>
          </a:xfrm>
        </p:spPr>
        <p:txBody>
          <a:bodyPr anchor="ctr">
            <a:normAutofit/>
          </a:bodyPr>
          <a:lstStyle/>
          <a:p>
            <a:pPr algn="ctr"/>
            <a:r>
              <a:rPr lang="fi-FI" sz="5000" b="1" dirty="0">
                <a:latin typeface="proxima-nova"/>
              </a:rPr>
              <a:t>Miten päästään tavoitteisiin?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1999B20-6058-4C55-882E-A1FB050B6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167" y="2569464"/>
            <a:ext cx="242107" cy="1340860"/>
            <a:chOff x="56167" y="2761488"/>
            <a:chExt cx="242107" cy="1340860"/>
          </a:xfrm>
        </p:grpSpPr>
        <p:sp>
          <p:nvSpPr>
            <p:cNvPr id="36" name="Rectangle 2">
              <a:extLst>
                <a:ext uri="{FF2B5EF4-FFF2-40B4-BE49-F238E27FC236}">
                  <a16:creationId xmlns:a16="http://schemas.microsoft.com/office/drawing/2014/main" id="{168AC90C-344A-4A64-BC4B-AEE98034B0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3312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59">
              <a:extLst>
                <a:ext uri="{FF2B5EF4-FFF2-40B4-BE49-F238E27FC236}">
                  <a16:creationId xmlns:a16="http://schemas.microsoft.com/office/drawing/2014/main" id="{47AEB9AE-7E63-42CA-A3E5-F8EF7D8CA0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3312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2">
              <a:extLst>
                <a:ext uri="{FF2B5EF4-FFF2-40B4-BE49-F238E27FC236}">
                  <a16:creationId xmlns:a16="http://schemas.microsoft.com/office/drawing/2014/main" id="{076031FA-B93F-4A7D-AE66-85ADC613EB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1891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59">
              <a:extLst>
                <a:ext uri="{FF2B5EF4-FFF2-40B4-BE49-F238E27FC236}">
                  <a16:creationId xmlns:a16="http://schemas.microsoft.com/office/drawing/2014/main" id="{0C1FC8D1-E08A-4B12-A48F-BF225E5B0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1891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2">
              <a:extLst>
                <a:ext uri="{FF2B5EF4-FFF2-40B4-BE49-F238E27FC236}">
                  <a16:creationId xmlns:a16="http://schemas.microsoft.com/office/drawing/2014/main" id="{F62D5F69-2C82-4007-8EF0-EBC9C23501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0470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59">
              <a:extLst>
                <a:ext uri="{FF2B5EF4-FFF2-40B4-BE49-F238E27FC236}">
                  <a16:creationId xmlns:a16="http://schemas.microsoft.com/office/drawing/2014/main" id="{677FAED6-5057-4B80-B1CF-196DC022B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0470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2">
              <a:extLst>
                <a:ext uri="{FF2B5EF4-FFF2-40B4-BE49-F238E27FC236}">
                  <a16:creationId xmlns:a16="http://schemas.microsoft.com/office/drawing/2014/main" id="{CE77C39F-572F-4435-85B4-9E9A35CFE2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29049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59">
              <a:extLst>
                <a:ext uri="{FF2B5EF4-FFF2-40B4-BE49-F238E27FC236}">
                  <a16:creationId xmlns:a16="http://schemas.microsoft.com/office/drawing/2014/main" id="{B3283BD4-0BC4-41D1-B09B-CBDC4292CD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9049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">
              <a:extLst>
                <a:ext uri="{FF2B5EF4-FFF2-40B4-BE49-F238E27FC236}">
                  <a16:creationId xmlns:a16="http://schemas.microsoft.com/office/drawing/2014/main" id="{BA3E687B-951E-45B2-BEFE-4CBEB325FE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27627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59">
              <a:extLst>
                <a:ext uri="{FF2B5EF4-FFF2-40B4-BE49-F238E27FC236}">
                  <a16:creationId xmlns:a16="http://schemas.microsoft.com/office/drawing/2014/main" id="{A49870CA-6E02-4787-82A6-28C0CB6B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7627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">
              <a:extLst>
                <a:ext uri="{FF2B5EF4-FFF2-40B4-BE49-F238E27FC236}">
                  <a16:creationId xmlns:a16="http://schemas.microsoft.com/office/drawing/2014/main" id="{5639C028-DD6E-4E69-AE6E-1CC158EDC9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40418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59">
              <a:extLst>
                <a:ext uri="{FF2B5EF4-FFF2-40B4-BE49-F238E27FC236}">
                  <a16:creationId xmlns:a16="http://schemas.microsoft.com/office/drawing/2014/main" id="{B1CD1FE8-3027-45AA-AD53-5B131FB03D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40418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">
              <a:extLst>
                <a:ext uri="{FF2B5EF4-FFF2-40B4-BE49-F238E27FC236}">
                  <a16:creationId xmlns:a16="http://schemas.microsoft.com/office/drawing/2014/main" id="{1FD2B706-0BB9-4A30-9206-252E09AE03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89970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59">
              <a:extLst>
                <a:ext uri="{FF2B5EF4-FFF2-40B4-BE49-F238E27FC236}">
                  <a16:creationId xmlns:a16="http://schemas.microsoft.com/office/drawing/2014/main" id="{D5783E13-BA0A-4F1E-A4F0-BFC9FF1035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89970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">
              <a:extLst>
                <a:ext uri="{FF2B5EF4-FFF2-40B4-BE49-F238E27FC236}">
                  <a16:creationId xmlns:a16="http://schemas.microsoft.com/office/drawing/2014/main" id="{D0847D6C-8036-43A9-BA3E-D1E8928882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7575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59">
              <a:extLst>
                <a:ext uri="{FF2B5EF4-FFF2-40B4-BE49-F238E27FC236}">
                  <a16:creationId xmlns:a16="http://schemas.microsoft.com/office/drawing/2014/main" id="{1D610CBF-7C35-498A-9BDD-A2954A7CAB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7575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">
              <a:extLst>
                <a:ext uri="{FF2B5EF4-FFF2-40B4-BE49-F238E27FC236}">
                  <a16:creationId xmlns:a16="http://schemas.microsoft.com/office/drawing/2014/main" id="{BCB60915-0422-4144-87E9-2289DBC04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6154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59">
              <a:extLst>
                <a:ext uri="{FF2B5EF4-FFF2-40B4-BE49-F238E27FC236}">
                  <a16:creationId xmlns:a16="http://schemas.microsoft.com/office/drawing/2014/main" id="{9D64F486-DA93-45CE-9075-4110C67F1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6154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2">
              <a:extLst>
                <a:ext uri="{FF2B5EF4-FFF2-40B4-BE49-F238E27FC236}">
                  <a16:creationId xmlns:a16="http://schemas.microsoft.com/office/drawing/2014/main" id="{DA8356F6-E822-44E0-8A11-33E5A5432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4733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59">
              <a:extLst>
                <a:ext uri="{FF2B5EF4-FFF2-40B4-BE49-F238E27FC236}">
                  <a16:creationId xmlns:a16="http://schemas.microsoft.com/office/drawing/2014/main" id="{C825C106-0BD3-41C1-8520-50F54BD675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4733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D0F9090B-F1C0-4035-8C79-EB4D577174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6481022"/>
              </p:ext>
            </p:extLst>
          </p:nvPr>
        </p:nvGraphicFramePr>
        <p:xfrm>
          <a:off x="5614416" y="457200"/>
          <a:ext cx="6117336" cy="5696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8803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55CD764-972B-4CA5-A885-53E55C63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4165AB3-7006-4430-BCE3-25476BE13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20887" cy="64916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C6D0535-D770-4B5C-9EA3-F51DEF9E1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209086"/>
            <a:ext cx="3876848" cy="4064925"/>
          </a:xfrm>
        </p:spPr>
        <p:txBody>
          <a:bodyPr anchor="ctr">
            <a:normAutofit/>
          </a:bodyPr>
          <a:lstStyle/>
          <a:p>
            <a:r>
              <a:rPr lang="fi-FI" sz="5000" b="1" dirty="0">
                <a:latin typeface="proxima-nova"/>
              </a:rPr>
              <a:t>Tukimuodot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1999B20-6058-4C55-882E-A1FB050B6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167" y="2569464"/>
            <a:ext cx="242107" cy="1340860"/>
            <a:chOff x="56167" y="2761488"/>
            <a:chExt cx="242107" cy="1340860"/>
          </a:xfrm>
        </p:grpSpPr>
        <p:sp>
          <p:nvSpPr>
            <p:cNvPr id="14" name="Rectangle 2">
              <a:extLst>
                <a:ext uri="{FF2B5EF4-FFF2-40B4-BE49-F238E27FC236}">
                  <a16:creationId xmlns:a16="http://schemas.microsoft.com/office/drawing/2014/main" id="{168AC90C-344A-4A64-BC4B-AEE98034B0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3312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59">
              <a:extLst>
                <a:ext uri="{FF2B5EF4-FFF2-40B4-BE49-F238E27FC236}">
                  <a16:creationId xmlns:a16="http://schemas.microsoft.com/office/drawing/2014/main" id="{47AEB9AE-7E63-42CA-A3E5-F8EF7D8CA0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3312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2">
              <a:extLst>
                <a:ext uri="{FF2B5EF4-FFF2-40B4-BE49-F238E27FC236}">
                  <a16:creationId xmlns:a16="http://schemas.microsoft.com/office/drawing/2014/main" id="{076031FA-B93F-4A7D-AE66-85ADC613EB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1891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59">
              <a:extLst>
                <a:ext uri="{FF2B5EF4-FFF2-40B4-BE49-F238E27FC236}">
                  <a16:creationId xmlns:a16="http://schemas.microsoft.com/office/drawing/2014/main" id="{0C1FC8D1-E08A-4B12-A48F-BF225E5B0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1891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2">
              <a:extLst>
                <a:ext uri="{FF2B5EF4-FFF2-40B4-BE49-F238E27FC236}">
                  <a16:creationId xmlns:a16="http://schemas.microsoft.com/office/drawing/2014/main" id="{F62D5F69-2C82-4007-8EF0-EBC9C23501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0470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59">
              <a:extLst>
                <a:ext uri="{FF2B5EF4-FFF2-40B4-BE49-F238E27FC236}">
                  <a16:creationId xmlns:a16="http://schemas.microsoft.com/office/drawing/2014/main" id="{677FAED6-5057-4B80-B1CF-196DC022B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0470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2">
              <a:extLst>
                <a:ext uri="{FF2B5EF4-FFF2-40B4-BE49-F238E27FC236}">
                  <a16:creationId xmlns:a16="http://schemas.microsoft.com/office/drawing/2014/main" id="{CE77C39F-572F-4435-85B4-9E9A35CFE2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29049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59">
              <a:extLst>
                <a:ext uri="{FF2B5EF4-FFF2-40B4-BE49-F238E27FC236}">
                  <a16:creationId xmlns:a16="http://schemas.microsoft.com/office/drawing/2014/main" id="{B3283BD4-0BC4-41D1-B09B-CBDC4292CD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9049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">
              <a:extLst>
                <a:ext uri="{FF2B5EF4-FFF2-40B4-BE49-F238E27FC236}">
                  <a16:creationId xmlns:a16="http://schemas.microsoft.com/office/drawing/2014/main" id="{BA3E687B-951E-45B2-BEFE-4CBEB325FE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27627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59">
              <a:extLst>
                <a:ext uri="{FF2B5EF4-FFF2-40B4-BE49-F238E27FC236}">
                  <a16:creationId xmlns:a16="http://schemas.microsoft.com/office/drawing/2014/main" id="{A49870CA-6E02-4787-82A6-28C0CB6B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7627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">
              <a:extLst>
                <a:ext uri="{FF2B5EF4-FFF2-40B4-BE49-F238E27FC236}">
                  <a16:creationId xmlns:a16="http://schemas.microsoft.com/office/drawing/2014/main" id="{5639C028-DD6E-4E69-AE6E-1CC158EDC9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40418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59">
              <a:extLst>
                <a:ext uri="{FF2B5EF4-FFF2-40B4-BE49-F238E27FC236}">
                  <a16:creationId xmlns:a16="http://schemas.microsoft.com/office/drawing/2014/main" id="{B1CD1FE8-3027-45AA-AD53-5B131FB03D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40418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">
              <a:extLst>
                <a:ext uri="{FF2B5EF4-FFF2-40B4-BE49-F238E27FC236}">
                  <a16:creationId xmlns:a16="http://schemas.microsoft.com/office/drawing/2014/main" id="{1FD2B706-0BB9-4A30-9206-252E09AE03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89970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59">
              <a:extLst>
                <a:ext uri="{FF2B5EF4-FFF2-40B4-BE49-F238E27FC236}">
                  <a16:creationId xmlns:a16="http://schemas.microsoft.com/office/drawing/2014/main" id="{D5783E13-BA0A-4F1E-A4F0-BFC9FF1035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89970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">
              <a:extLst>
                <a:ext uri="{FF2B5EF4-FFF2-40B4-BE49-F238E27FC236}">
                  <a16:creationId xmlns:a16="http://schemas.microsoft.com/office/drawing/2014/main" id="{D0847D6C-8036-43A9-BA3E-D1E8928882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7575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59">
              <a:extLst>
                <a:ext uri="{FF2B5EF4-FFF2-40B4-BE49-F238E27FC236}">
                  <a16:creationId xmlns:a16="http://schemas.microsoft.com/office/drawing/2014/main" id="{1D610CBF-7C35-498A-9BDD-A2954A7CAB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7575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">
              <a:extLst>
                <a:ext uri="{FF2B5EF4-FFF2-40B4-BE49-F238E27FC236}">
                  <a16:creationId xmlns:a16="http://schemas.microsoft.com/office/drawing/2014/main" id="{BCB60915-0422-4144-87E9-2289DBC04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6154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59">
              <a:extLst>
                <a:ext uri="{FF2B5EF4-FFF2-40B4-BE49-F238E27FC236}">
                  <a16:creationId xmlns:a16="http://schemas.microsoft.com/office/drawing/2014/main" id="{9D64F486-DA93-45CE-9075-4110C67F1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6154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2">
              <a:extLst>
                <a:ext uri="{FF2B5EF4-FFF2-40B4-BE49-F238E27FC236}">
                  <a16:creationId xmlns:a16="http://schemas.microsoft.com/office/drawing/2014/main" id="{DA8356F6-E822-44E0-8A11-33E5A5432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4733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59">
              <a:extLst>
                <a:ext uri="{FF2B5EF4-FFF2-40B4-BE49-F238E27FC236}">
                  <a16:creationId xmlns:a16="http://schemas.microsoft.com/office/drawing/2014/main" id="{C825C106-0BD3-41C1-8520-50F54BD675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4733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9CBEC126-3003-43CA-A948-B66EFA1F69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8975282"/>
              </p:ext>
            </p:extLst>
          </p:nvPr>
        </p:nvGraphicFramePr>
        <p:xfrm>
          <a:off x="5614416" y="457200"/>
          <a:ext cx="6117336" cy="5696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2397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>
            <a:extLst>
              <a:ext uri="{FF2B5EF4-FFF2-40B4-BE49-F238E27FC236}">
                <a16:creationId xmlns:a16="http://schemas.microsoft.com/office/drawing/2014/main" id="{4113E734-9207-46DF-1979-68ACEDB9FABF}"/>
              </a:ext>
            </a:extLst>
          </p:cNvPr>
          <p:cNvSpPr/>
          <p:nvPr/>
        </p:nvSpPr>
        <p:spPr>
          <a:xfrm>
            <a:off x="4599075" y="1604404"/>
            <a:ext cx="2489200" cy="6502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3662365-811C-4D1A-89CA-8A1D83E5B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85752"/>
            <a:ext cx="10515600" cy="1325563"/>
          </a:xfrm>
        </p:spPr>
        <p:txBody>
          <a:bodyPr/>
          <a:lstStyle/>
          <a:p>
            <a:r>
              <a:rPr lang="fi-FI" b="1"/>
              <a:t>Asiakasprosessi</a:t>
            </a:r>
            <a:endParaRPr lang="fi-FI" b="1" dirty="0"/>
          </a:p>
        </p:txBody>
      </p:sp>
      <p:graphicFrame>
        <p:nvGraphicFramePr>
          <p:cNvPr id="13" name="Sisällön paikkamerkki 12">
            <a:extLst>
              <a:ext uri="{FF2B5EF4-FFF2-40B4-BE49-F238E27FC236}">
                <a16:creationId xmlns:a16="http://schemas.microsoft.com/office/drawing/2014/main" id="{49BFFC61-52F3-46F7-BD85-61AA851461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1175923"/>
              </p:ext>
            </p:extLst>
          </p:nvPr>
        </p:nvGraphicFramePr>
        <p:xfrm>
          <a:off x="3600448" y="2506940"/>
          <a:ext cx="4991101" cy="40385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Tekstiruutu 14">
            <a:extLst>
              <a:ext uri="{FF2B5EF4-FFF2-40B4-BE49-F238E27FC236}">
                <a16:creationId xmlns:a16="http://schemas.microsoft.com/office/drawing/2014/main" id="{632083CD-7414-4E95-A53D-719B3B60528F}"/>
              </a:ext>
            </a:extLst>
          </p:cNvPr>
          <p:cNvSpPr txBox="1"/>
          <p:nvPr/>
        </p:nvSpPr>
        <p:spPr>
          <a:xfrm>
            <a:off x="4677587" y="1642385"/>
            <a:ext cx="23321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/>
              <a:t>Työvalmennus</a:t>
            </a:r>
          </a:p>
        </p:txBody>
      </p:sp>
    </p:spTree>
    <p:extLst>
      <p:ext uri="{BB962C8B-B14F-4D97-AF65-F5344CB8AC3E}">
        <p14:creationId xmlns:p14="http://schemas.microsoft.com/office/powerpoint/2010/main" val="611314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1214</TotalTime>
  <Words>599</Words>
  <Application>Microsoft Office PowerPoint</Application>
  <PresentationFormat>Laajakuva</PresentationFormat>
  <Paragraphs>69</Paragraphs>
  <Slides>15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proxima-nova</vt:lpstr>
      <vt:lpstr>Office-teema</vt:lpstr>
      <vt:lpstr>PowerPoint-esitys</vt:lpstr>
      <vt:lpstr>PowerPoint-esitys</vt:lpstr>
      <vt:lpstr>Suoja-Pirtti Ry</vt:lpstr>
      <vt:lpstr>Työtä kohti –  työvalmennus ja vertaisuus tukena</vt:lpstr>
      <vt:lpstr>Hankkeen työntekijät</vt:lpstr>
      <vt:lpstr>Kenelle? / Kohderyhmä</vt:lpstr>
      <vt:lpstr>Miten päästään tavoitteisiin?</vt:lpstr>
      <vt:lpstr>Tukimuodot</vt:lpstr>
      <vt:lpstr>Asiakasprosessi</vt:lpstr>
      <vt:lpstr>Ohjautuminen hankkeen asiakkaaksi</vt:lpstr>
      <vt:lpstr>Tilastoja </vt:lpstr>
      <vt:lpstr>Tilastoja 2022</vt:lpstr>
      <vt:lpstr>Tilastoja 2022 </vt:lpstr>
      <vt:lpstr>Yhteistyökumppanit</vt:lpstr>
      <vt:lpstr>Yhteystiedot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Karissa Hirn</dc:creator>
  <cp:lastModifiedBy>Anne Hirvonen</cp:lastModifiedBy>
  <cp:revision>98</cp:revision>
  <dcterms:created xsi:type="dcterms:W3CDTF">2022-02-10T07:04:53Z</dcterms:created>
  <dcterms:modified xsi:type="dcterms:W3CDTF">2022-12-02T08:16:23Z</dcterms:modified>
</cp:coreProperties>
</file>