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</p:sldMasterIdLst>
  <p:notesMasterIdLst>
    <p:notesMasterId r:id="rId27"/>
  </p:notesMasterIdLst>
  <p:sldIdLst>
    <p:sldId id="257" r:id="rId6"/>
    <p:sldId id="332" r:id="rId7"/>
    <p:sldId id="333" r:id="rId8"/>
    <p:sldId id="296" r:id="rId9"/>
    <p:sldId id="322" r:id="rId10"/>
    <p:sldId id="302" r:id="rId11"/>
    <p:sldId id="303" r:id="rId12"/>
    <p:sldId id="325" r:id="rId13"/>
    <p:sldId id="298" r:id="rId14"/>
    <p:sldId id="299" r:id="rId15"/>
    <p:sldId id="300" r:id="rId16"/>
    <p:sldId id="326" r:id="rId17"/>
    <p:sldId id="313" r:id="rId18"/>
    <p:sldId id="324" r:id="rId19"/>
    <p:sldId id="330" r:id="rId20"/>
    <p:sldId id="329" r:id="rId21"/>
    <p:sldId id="256" r:id="rId22"/>
    <p:sldId id="327" r:id="rId23"/>
    <p:sldId id="328" r:id="rId24"/>
    <p:sldId id="317" r:id="rId25"/>
    <p:sldId id="259" r:id="rId26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Niemi" initials="LN" lastIdx="11" clrIdx="0">
    <p:extLst>
      <p:ext uri="{19B8F6BF-5375-455C-9EA6-DF929625EA0E}">
        <p15:presenceInfo xmlns:p15="http://schemas.microsoft.com/office/powerpoint/2012/main" userId="S::laura.niemi@hdl.fi::295a89ef-3f21-4ce5-aaef-81adafef07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3"/>
    <a:srgbClr val="82D7BB"/>
    <a:srgbClr val="003750"/>
    <a:srgbClr val="FFFFFF"/>
    <a:srgbClr val="841626"/>
    <a:srgbClr val="000000"/>
    <a:srgbClr val="E63312"/>
    <a:srgbClr val="F39988"/>
    <a:srgbClr val="FDEBE7"/>
    <a:srgbClr val="A40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2" autoAdjust="0"/>
    <p:restoredTop sz="81076" autoAdjust="0"/>
  </p:normalViewPr>
  <p:slideViewPr>
    <p:cSldViewPr snapToGrid="0" showGuides="1">
      <p:cViewPr varScale="1">
        <p:scale>
          <a:sx n="54" d="100"/>
          <a:sy n="54" d="100"/>
        </p:scale>
        <p:origin x="110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mo Hannus" userId="3270a942-4dd8-4f86-8c4a-3161a2db7122" providerId="ADAL" clId="{5A54FCB7-2308-4D0D-8B40-9BCA380309E8}"/>
    <pc:docChg chg="custSel delSld modSld sldOrd">
      <pc:chgData name="Kimmo Hannus" userId="3270a942-4dd8-4f86-8c4a-3161a2db7122" providerId="ADAL" clId="{5A54FCB7-2308-4D0D-8B40-9BCA380309E8}" dt="2022-12-02T08:04:50.463" v="727" actId="20577"/>
      <pc:docMkLst>
        <pc:docMk/>
      </pc:docMkLst>
      <pc:sldChg chg="addSp delSp modSp mod modNotesTx">
        <pc:chgData name="Kimmo Hannus" userId="3270a942-4dd8-4f86-8c4a-3161a2db7122" providerId="ADAL" clId="{5A54FCB7-2308-4D0D-8B40-9BCA380309E8}" dt="2022-12-02T08:04:50.463" v="727" actId="20577"/>
        <pc:sldMkLst>
          <pc:docMk/>
          <pc:sldMk cId="4206369010" sldId="256"/>
        </pc:sldMkLst>
        <pc:spChg chg="mod">
          <ac:chgData name="Kimmo Hannus" userId="3270a942-4dd8-4f86-8c4a-3161a2db7122" providerId="ADAL" clId="{5A54FCB7-2308-4D0D-8B40-9BCA380309E8}" dt="2022-11-22T12:50:52.158" v="125" actId="207"/>
          <ac:spMkLst>
            <pc:docMk/>
            <pc:sldMk cId="4206369010" sldId="256"/>
            <ac:spMk id="2" creationId="{44B61AE3-E87F-6875-BBBE-7F1A7909202B}"/>
          </ac:spMkLst>
        </pc:spChg>
        <pc:spChg chg="mod">
          <ac:chgData name="Kimmo Hannus" userId="3270a942-4dd8-4f86-8c4a-3161a2db7122" providerId="ADAL" clId="{5A54FCB7-2308-4D0D-8B40-9BCA380309E8}" dt="2022-11-22T12:51:42.521" v="129" actId="1076"/>
          <ac:spMkLst>
            <pc:docMk/>
            <pc:sldMk cId="4206369010" sldId="256"/>
            <ac:spMk id="3" creationId="{31C34DD3-4410-A71B-F31B-E5B9D0AD230E}"/>
          </ac:spMkLst>
        </pc:spChg>
        <pc:spChg chg="del mod">
          <ac:chgData name="Kimmo Hannus" userId="3270a942-4dd8-4f86-8c4a-3161a2db7122" providerId="ADAL" clId="{5A54FCB7-2308-4D0D-8B40-9BCA380309E8}" dt="2022-12-02T07:47:50.201" v="193" actId="478"/>
          <ac:spMkLst>
            <pc:docMk/>
            <pc:sldMk cId="4206369010" sldId="256"/>
            <ac:spMk id="6" creationId="{780D0435-171E-86F3-0FDA-614D1D683155}"/>
          </ac:spMkLst>
        </pc:spChg>
        <pc:spChg chg="add mod">
          <ac:chgData name="Kimmo Hannus" userId="3270a942-4dd8-4f86-8c4a-3161a2db7122" providerId="ADAL" clId="{5A54FCB7-2308-4D0D-8B40-9BCA380309E8}" dt="2022-12-02T07:47:40.272" v="191" actId="14100"/>
          <ac:spMkLst>
            <pc:docMk/>
            <pc:sldMk cId="4206369010" sldId="256"/>
            <ac:spMk id="7" creationId="{DEFD96F3-C47E-2866-7E69-378BE519337A}"/>
          </ac:spMkLst>
        </pc:spChg>
        <pc:spChg chg="mod">
          <ac:chgData name="Kimmo Hannus" userId="3270a942-4dd8-4f86-8c4a-3161a2db7122" providerId="ADAL" clId="{5A54FCB7-2308-4D0D-8B40-9BCA380309E8}" dt="2022-11-22T12:40:57.078" v="57" actId="14100"/>
          <ac:spMkLst>
            <pc:docMk/>
            <pc:sldMk cId="4206369010" sldId="256"/>
            <ac:spMk id="10" creationId="{06EB72A9-096E-C254-1EBD-7561B2A474DF}"/>
          </ac:spMkLst>
        </pc:spChg>
        <pc:spChg chg="del">
          <ac:chgData name="Kimmo Hannus" userId="3270a942-4dd8-4f86-8c4a-3161a2db7122" providerId="ADAL" clId="{5A54FCB7-2308-4D0D-8B40-9BCA380309E8}" dt="2022-11-22T12:43:50.255" v="65" actId="478"/>
          <ac:spMkLst>
            <pc:docMk/>
            <pc:sldMk cId="4206369010" sldId="256"/>
            <ac:spMk id="13" creationId="{66B3E44E-6933-2F2D-E86E-CE6E8068D81C}"/>
          </ac:spMkLst>
        </pc:spChg>
        <pc:spChg chg="mod">
          <ac:chgData name="Kimmo Hannus" userId="3270a942-4dd8-4f86-8c4a-3161a2db7122" providerId="ADAL" clId="{5A54FCB7-2308-4D0D-8B40-9BCA380309E8}" dt="2022-11-22T12:45:31.359" v="104" actId="255"/>
          <ac:spMkLst>
            <pc:docMk/>
            <pc:sldMk cId="4206369010" sldId="256"/>
            <ac:spMk id="14" creationId="{0E6E959D-CBFC-1CED-5BA5-EEED1DAEA213}"/>
          </ac:spMkLst>
        </pc:spChg>
        <pc:spChg chg="mod">
          <ac:chgData name="Kimmo Hannus" userId="3270a942-4dd8-4f86-8c4a-3161a2db7122" providerId="ADAL" clId="{5A54FCB7-2308-4D0D-8B40-9BCA380309E8}" dt="2022-11-22T12:46:53.786" v="112" actId="1076"/>
          <ac:spMkLst>
            <pc:docMk/>
            <pc:sldMk cId="4206369010" sldId="256"/>
            <ac:spMk id="16" creationId="{2332DA35-7098-D02A-E6D4-EA24A1878D95}"/>
          </ac:spMkLst>
        </pc:spChg>
        <pc:spChg chg="mod">
          <ac:chgData name="Kimmo Hannus" userId="3270a942-4dd8-4f86-8c4a-3161a2db7122" providerId="ADAL" clId="{5A54FCB7-2308-4D0D-8B40-9BCA380309E8}" dt="2022-12-02T07:47:18.576" v="186" actId="1076"/>
          <ac:spMkLst>
            <pc:docMk/>
            <pc:sldMk cId="4206369010" sldId="256"/>
            <ac:spMk id="21" creationId="{3BC0468A-186A-E8E7-1049-2BD486BF2F21}"/>
          </ac:spMkLst>
        </pc:spChg>
        <pc:spChg chg="mod">
          <ac:chgData name="Kimmo Hannus" userId="3270a942-4dd8-4f86-8c4a-3161a2db7122" providerId="ADAL" clId="{5A54FCB7-2308-4D0D-8B40-9BCA380309E8}" dt="2022-11-22T12:46:15.804" v="109" actId="1076"/>
          <ac:spMkLst>
            <pc:docMk/>
            <pc:sldMk cId="4206369010" sldId="256"/>
            <ac:spMk id="22" creationId="{C0BFABD2-C588-0CD3-2611-4982D4177CC7}"/>
          </ac:spMkLst>
        </pc:spChg>
        <pc:spChg chg="mod">
          <ac:chgData name="Kimmo Hannus" userId="3270a942-4dd8-4f86-8c4a-3161a2db7122" providerId="ADAL" clId="{5A54FCB7-2308-4D0D-8B40-9BCA380309E8}" dt="2022-11-22T12:48:07.363" v="120" actId="1076"/>
          <ac:spMkLst>
            <pc:docMk/>
            <pc:sldMk cId="4206369010" sldId="256"/>
            <ac:spMk id="25" creationId="{11893860-813E-43FB-9778-371C8F2B4EF8}"/>
          </ac:spMkLst>
        </pc:spChg>
        <pc:spChg chg="del mod">
          <ac:chgData name="Kimmo Hannus" userId="3270a942-4dd8-4f86-8c4a-3161a2db7122" providerId="ADAL" clId="{5A54FCB7-2308-4D0D-8B40-9BCA380309E8}" dt="2022-12-02T07:47:53.008" v="194" actId="478"/>
          <ac:spMkLst>
            <pc:docMk/>
            <pc:sldMk cId="4206369010" sldId="256"/>
            <ac:spMk id="26" creationId="{D3D1B7E7-3DA1-706C-639F-E86FC00833BB}"/>
          </ac:spMkLst>
        </pc:spChg>
        <pc:spChg chg="mod">
          <ac:chgData name="Kimmo Hannus" userId="3270a942-4dd8-4f86-8c4a-3161a2db7122" providerId="ADAL" clId="{5A54FCB7-2308-4D0D-8B40-9BCA380309E8}" dt="2022-11-22T12:41:14.089" v="59" actId="207"/>
          <ac:spMkLst>
            <pc:docMk/>
            <pc:sldMk cId="4206369010" sldId="256"/>
            <ac:spMk id="28" creationId="{79A61BE6-4276-2A22-A280-788EACAB43E9}"/>
          </ac:spMkLst>
        </pc:spChg>
        <pc:spChg chg="mod">
          <ac:chgData name="Kimmo Hannus" userId="3270a942-4dd8-4f86-8c4a-3161a2db7122" providerId="ADAL" clId="{5A54FCB7-2308-4D0D-8B40-9BCA380309E8}" dt="2022-11-22T12:46:57.423" v="113" actId="1076"/>
          <ac:spMkLst>
            <pc:docMk/>
            <pc:sldMk cId="4206369010" sldId="256"/>
            <ac:spMk id="30" creationId="{1757A436-DC5D-3C1A-6721-18A5B7356A64}"/>
          </ac:spMkLst>
        </pc:spChg>
        <pc:spChg chg="mod">
          <ac:chgData name="Kimmo Hannus" userId="3270a942-4dd8-4f86-8c4a-3161a2db7122" providerId="ADAL" clId="{5A54FCB7-2308-4D0D-8B40-9BCA380309E8}" dt="2022-11-22T12:43:32.104" v="64" actId="207"/>
          <ac:spMkLst>
            <pc:docMk/>
            <pc:sldMk cId="4206369010" sldId="256"/>
            <ac:spMk id="32" creationId="{CCF1746E-D0BF-0C8E-E5F1-006635A5D63A}"/>
          </ac:spMkLst>
        </pc:spChg>
        <pc:spChg chg="mod">
          <ac:chgData name="Kimmo Hannus" userId="3270a942-4dd8-4f86-8c4a-3161a2db7122" providerId="ADAL" clId="{5A54FCB7-2308-4D0D-8B40-9BCA380309E8}" dt="2022-11-22T12:44:10.112" v="68" actId="207"/>
          <ac:spMkLst>
            <pc:docMk/>
            <pc:sldMk cId="4206369010" sldId="256"/>
            <ac:spMk id="33" creationId="{1CD2C32F-072A-8CAE-D153-F9DFE50FDAD7}"/>
          </ac:spMkLst>
        </pc:spChg>
        <pc:spChg chg="mod">
          <ac:chgData name="Kimmo Hannus" userId="3270a942-4dd8-4f86-8c4a-3161a2db7122" providerId="ADAL" clId="{5A54FCB7-2308-4D0D-8B40-9BCA380309E8}" dt="2022-11-22T12:42:52.984" v="61" actId="207"/>
          <ac:spMkLst>
            <pc:docMk/>
            <pc:sldMk cId="4206369010" sldId="256"/>
            <ac:spMk id="34" creationId="{3D9AEDA5-912A-09AD-0F1B-100C491275E5}"/>
          </ac:spMkLst>
        </pc:spChg>
        <pc:spChg chg="mod">
          <ac:chgData name="Kimmo Hannus" userId="3270a942-4dd8-4f86-8c4a-3161a2db7122" providerId="ADAL" clId="{5A54FCB7-2308-4D0D-8B40-9BCA380309E8}" dt="2022-12-02T07:47:27.508" v="188" actId="1076"/>
          <ac:spMkLst>
            <pc:docMk/>
            <pc:sldMk cId="4206369010" sldId="256"/>
            <ac:spMk id="35" creationId="{F8A2C5B0-54C2-331D-CA15-645291297FE1}"/>
          </ac:spMkLst>
        </pc:spChg>
        <pc:spChg chg="mod">
          <ac:chgData name="Kimmo Hannus" userId="3270a942-4dd8-4f86-8c4a-3161a2db7122" providerId="ADAL" clId="{5A54FCB7-2308-4D0D-8B40-9BCA380309E8}" dt="2022-11-22T12:53:08.443" v="136" actId="1076"/>
          <ac:spMkLst>
            <pc:docMk/>
            <pc:sldMk cId="4206369010" sldId="256"/>
            <ac:spMk id="36" creationId="{5CA59CC2-29D4-034B-6101-9DFC2BC4F4F1}"/>
          </ac:spMkLst>
        </pc:spChg>
        <pc:spChg chg="mod">
          <ac:chgData name="Kimmo Hannus" userId="3270a942-4dd8-4f86-8c4a-3161a2db7122" providerId="ADAL" clId="{5A54FCB7-2308-4D0D-8B40-9BCA380309E8}" dt="2022-11-22T12:45:51.042" v="106" actId="1076"/>
          <ac:spMkLst>
            <pc:docMk/>
            <pc:sldMk cId="4206369010" sldId="256"/>
            <ac:spMk id="37" creationId="{B35DEB35-C9C5-10B7-DED2-3D326AAF97E0}"/>
          </ac:spMkLst>
        </pc:spChg>
        <pc:spChg chg="mod">
          <ac:chgData name="Kimmo Hannus" userId="3270a942-4dd8-4f86-8c4a-3161a2db7122" providerId="ADAL" clId="{5A54FCB7-2308-4D0D-8B40-9BCA380309E8}" dt="2022-11-22T12:46:37.114" v="111" actId="1076"/>
          <ac:spMkLst>
            <pc:docMk/>
            <pc:sldMk cId="4206369010" sldId="256"/>
            <ac:spMk id="38" creationId="{246FD40A-8511-006E-B065-5C2BE94DA412}"/>
          </ac:spMkLst>
        </pc:spChg>
      </pc:sldChg>
      <pc:sldChg chg="modSp mod ord">
        <pc:chgData name="Kimmo Hannus" userId="3270a942-4dd8-4f86-8c4a-3161a2db7122" providerId="ADAL" clId="{5A54FCB7-2308-4D0D-8B40-9BCA380309E8}" dt="2022-11-22T11:50:43.271" v="56" actId="20577"/>
        <pc:sldMkLst>
          <pc:docMk/>
          <pc:sldMk cId="674723735" sldId="296"/>
        </pc:sldMkLst>
        <pc:spChg chg="mod">
          <ac:chgData name="Kimmo Hannus" userId="3270a942-4dd8-4f86-8c4a-3161a2db7122" providerId="ADAL" clId="{5A54FCB7-2308-4D0D-8B40-9BCA380309E8}" dt="2022-11-22T11:50:43.271" v="56" actId="20577"/>
          <ac:spMkLst>
            <pc:docMk/>
            <pc:sldMk cId="674723735" sldId="296"/>
            <ac:spMk id="9" creationId="{F50D83A3-0B57-4958-8242-350D696B40A4}"/>
          </ac:spMkLst>
        </pc:spChg>
      </pc:sldChg>
      <pc:sldChg chg="del">
        <pc:chgData name="Kimmo Hannus" userId="3270a942-4dd8-4f86-8c4a-3161a2db7122" providerId="ADAL" clId="{5A54FCB7-2308-4D0D-8B40-9BCA380309E8}" dt="2022-11-22T11:44:38.852" v="0" actId="47"/>
        <pc:sldMkLst>
          <pc:docMk/>
          <pc:sldMk cId="4063293656" sldId="3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FA17D-6C9F-4762-83FB-E477D93A1D8E}" type="datetimeFigureOut">
              <a:rPr lang="fi-FI" smtClean="0"/>
              <a:t>2.12.2022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AECA6-FF8E-4C22-9EFB-52CE63385DA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734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2974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fi-FI" dirty="0"/>
              <a:t>yhteystiedot, tavoitettavuus ja toiminnan tuntemus. Toimintaympäristön tuntemus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i-FI" sz="1200" b="0" dirty="0"/>
              <a:t>Osallistuminen vahvistaa asuinalueeseen ja yhteiskuntaan kuulumisen tunnetta. Roolit. Naapurustotyö on osa toipumista, jonka taustalla on ajatus ihmisen kyvystä aktiivisena toimijana muuttaa itseään ja ympäristöään</a:t>
            </a:r>
          </a:p>
          <a:p>
            <a:pPr marL="228600" indent="-228600">
              <a:buAutoNum type="arabicPeriod"/>
            </a:pPr>
            <a:r>
              <a:rPr lang="fi-FI" dirty="0"/>
              <a:t>Tietoinen pyrkimys ymmärtää toisiamme ja rakentaa edellytyksiä yhteiselle tekemisellä</a:t>
            </a:r>
          </a:p>
          <a:p>
            <a:pPr marL="228600" indent="-228600">
              <a:buAutoNum type="arabicPeriod"/>
            </a:pPr>
            <a:r>
              <a:rPr lang="fi-FI" dirty="0"/>
              <a:t>Ennakkoluulojen ja stigmojen purkamista, yhteiskunnalliseen keskusteluun osallistumista ja yhteiskuntarauhan ylläpitämistä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0541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146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16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Harjoituksessa siirsimme eri naapurustotyön tekemisiä nelikenttään. Tehtävän tarkoitus on havainnollistaa naapurustotyön monet tasot ja kuinka eri tekemisillä on samansuuntainen tavoite.</a:t>
            </a:r>
          </a:p>
          <a:p>
            <a:r>
              <a:rPr lang="fi-FI" dirty="0"/>
              <a:t>Harjoituksessa oranssit muistilaput ovat vielä sattumanvaraisessa paikassa. Vihreät ehdittiin </a:t>
            </a:r>
            <a:r>
              <a:rPr lang="fi-FI"/>
              <a:t>sijoitella yhteistyössä.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7860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Vallilan kirjaston tapaaminen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71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070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Vapaaehtoistyö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Hankkeet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pysyvä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toiminta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Sininauha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Oy:lla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7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asumispalveluyksikköä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Pessi, Helsinki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Ruusulankatu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10, Helsinki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Sahapuisto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Vantaa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Myrri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Vantaa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Mutterimaja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Tuusula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Vuorela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Kerava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Linnakoti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Turku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Korvaushoito ja kotiin vietävä </a:t>
            </a:r>
            <a:r>
              <a:rPr lang="fi-FI" dirty="0" err="1"/>
              <a:t>alkokatko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E5A7B-0584-450F-ACB8-54308BAA254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3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75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9816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71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754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Ruusulankatu täyttää nyt syksyllä 10 vuotta. Naapurustotyö on edelleen ajankohtainen asia, joskin tilanne on alkuajoiltaan rauhoittunut paljon. Naapurustotyön tulee vastata muuntuviin tarpeisiin.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adressi, jossa vastustettiin muun muassa sitä, että asumisyksikkö sijaitsee liian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lähellä koulua ja että pelkästään Töölön kaupunginosan alueelle on ollut suunnitteilla liian monia suuria asumisyksikköä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(myöhemmin toinen adressi vastustettiin laajennusta)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Erilainen naapuri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 Viskari, Pekka Lund ja Maarit Avellan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11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3828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AECA6-FF8E-4C22-9EFB-52CE63385DA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46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DF1858-95FF-F44E-A767-450CB562F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 bwMode="white">
          <a:xfrm>
            <a:off x="1524000" y="1275613"/>
            <a:ext cx="9144000" cy="3003027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7500">
                <a:solidFill>
                  <a:srgbClr val="00375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 bwMode="white">
          <a:xfrm>
            <a:off x="2363989" y="4541402"/>
            <a:ext cx="7464017" cy="62547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rgbClr val="FF00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 bwMode="white">
          <a:xfrm>
            <a:off x="9294779" y="305746"/>
            <a:ext cx="1373221" cy="252000"/>
          </a:xfrm>
        </p:spPr>
        <p:txBody>
          <a:bodyPr/>
          <a:lstStyle>
            <a:lvl1pPr>
              <a:defRPr>
                <a:solidFill>
                  <a:srgbClr val="FF0033"/>
                </a:solidFill>
              </a:defRPr>
            </a:lvl1pPr>
          </a:lstStyle>
          <a:p>
            <a:fld id="{3D46A1BA-114E-4907-B439-A38BB04F66C4}" type="datetime1">
              <a:rPr lang="fi-FI" smtClean="0"/>
              <a:pPr/>
              <a:t>2.12.2022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9AD810-0B87-A64F-83E0-463E6E7DA4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" y="0"/>
            <a:ext cx="228958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3E470-F356-8D4C-B542-D1AFF64BF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06" y="4996507"/>
            <a:ext cx="1553960" cy="15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9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iler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0"/>
          </p:nvPr>
        </p:nvSpPr>
        <p:spPr>
          <a:xfrm>
            <a:off x="1079769" y="1001713"/>
            <a:ext cx="10000035" cy="4543053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30000"/>
              </a:lnSpc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DE25E-818A-8543-BC07-0BABF8171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8250"/>
            <a:ext cx="1733550" cy="365125"/>
          </a:xfrm>
        </p:spPr>
        <p:txBody>
          <a:bodyPr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05ACACE-57A6-4001-B5ED-3A14622012C8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18250"/>
            <a:ext cx="5334000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318250"/>
            <a:ext cx="242887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28B857C-AA3D-4BF1-B812-1B3E7E0C9DA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A2B363-7A6C-9148-BBBB-C4E56ADB0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DA5FE-B06A-F246-9418-50D96F6C2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40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8250"/>
            <a:ext cx="1733550" cy="365125"/>
          </a:xfrm>
        </p:spPr>
        <p:txBody>
          <a:bodyPr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1DB25F00-BDB4-4BF2-A8BD-B38A6DC080F0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18250"/>
            <a:ext cx="5334000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318250"/>
            <a:ext cx="242887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28B857C-AA3D-4BF1-B812-1B3E7E0C9DA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C7F05-03B8-BC4C-B084-9E241DAE5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E3034-ADA8-C84E-A2FC-FC69BD99B9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7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uvan paikkamerkki 1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1505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74" r="-7710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C16A9842-DD74-9C43-9557-CFAEC976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  <a:noFill/>
        </p:spPr>
        <p:txBody>
          <a:bodyPr anchor="ctr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8ACF8AA3-D577-C745-B678-AC3334D8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41889-D953-154C-BE9C-DB2CEB59E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uvan paikkamerkki 1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1505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C16A9842-DD74-9C43-9557-CFAEC976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  <a:noFill/>
        </p:spPr>
        <p:txBody>
          <a:bodyPr anchor="ctr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8ACF8AA3-D577-C745-B678-AC3334D8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70851-CB42-6245-A451-8C823C0B4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4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-1" y="0"/>
            <a:ext cx="6115050" cy="6858000"/>
          </a:xfrm>
          <a:prstGeom prst="rect">
            <a:avLst/>
          </a:prstGeom>
          <a:solidFill>
            <a:srgbClr val="00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Kuvan paikkamerkki 1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1505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C16A9842-DD74-9C43-9557-CFAEC976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8ACF8AA3-D577-C745-B678-AC3334D8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EDE68-DCB9-7A44-8C8D-41CB01F6DC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00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-1" y="0"/>
            <a:ext cx="6115050" cy="6858000"/>
          </a:xfrm>
          <a:prstGeom prst="rect">
            <a:avLst/>
          </a:prstGeom>
          <a:solidFill>
            <a:srgbClr val="00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Kuvan paikkamerkki 16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1505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688" r="-4968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C16A9842-DD74-9C43-9557-CFAEC976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8ACF8AA3-D577-C745-B678-AC3334D8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F95F7-BCD0-DB46-AF7E-3743461531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2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tekstillä VAS (tumma tausta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7121D0A-0CFA-1B4D-ADA8-0DDC23E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rgbClr val="82D7B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8FD84E7-152B-444F-90FC-C9469509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68F259-C5FF-DE44-8D79-E5C0930B97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59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uva tekstillä OIK (tumma tausta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7121D0A-0CFA-1B4D-ADA8-0DDC23E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455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rgbClr val="82D7B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8FD84E7-152B-444F-90FC-C9469509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455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7A6B5-A1AD-A742-9675-05E798AD4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78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 tekstillä OIK (tumma tausta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1C76FB53-04E3-2247-B0E4-781843143B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27121D0A-0CFA-1B4D-ADA8-0DDC23E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455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rgbClr val="82D7B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8FD84E7-152B-444F-90FC-C9469509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455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7A6B5-A1AD-A742-9675-05E798AD40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siv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2">
            <a:extLst>
              <a:ext uri="{FF2B5EF4-FFF2-40B4-BE49-F238E27FC236}">
                <a16:creationId xmlns:a16="http://schemas.microsoft.com/office/drawing/2014/main" id="{313702DD-E034-1347-829F-372197939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F491A-CD54-0F4D-9AFF-88C6816306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480000">
            <a:off x="6496640" y="1998016"/>
            <a:ext cx="4901408" cy="3646647"/>
          </a:xfrm>
          <a:prstGeom prst="rect">
            <a:avLst/>
          </a:prstGeom>
          <a:effectLst>
            <a:outerShdw blurRad="698500" algn="ctr" rotWithShape="0">
              <a:prstClr val="black">
                <a:alpha val="8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BC074-A605-ED4D-BC23-D2D7864970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8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tekstillä VAS (vaalea taustakuv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4">
            <a:extLst>
              <a:ext uri="{FF2B5EF4-FFF2-40B4-BE49-F238E27FC236}">
                <a16:creationId xmlns:a16="http://schemas.microsoft.com/office/drawing/2014/main" id="{E9551445-11A3-0B44-B4AA-2C7A4813F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7121D0A-0CFA-1B4D-ADA8-0DDC23E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rgbClr val="82D7BB"/>
                </a:solidFill>
                <a:effectLst>
                  <a:glow rad="863600">
                    <a:schemeClr val="accent4">
                      <a:satMod val="175000"/>
                      <a:alpha val="9000"/>
                    </a:schemeClr>
                  </a:glow>
                </a:effectLst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8FD84E7-152B-444F-90FC-C9469509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  <a:effectLst>
                  <a:glow rad="1905000">
                    <a:schemeClr val="accent4">
                      <a:satMod val="175000"/>
                      <a:alpha val="8000"/>
                    </a:schemeClr>
                  </a:glow>
                </a:effectLst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8E98C-32B2-B341-BFD1-09130A933F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0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tekstillä tummen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096000" cy="6858000"/>
          </a:xfrm>
          <a:solidFill>
            <a:schemeClr val="tx1">
              <a:alpha val="25000"/>
            </a:schemeClr>
          </a:solidFill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 </a:t>
            </a: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87EDD9E-D1C2-F842-BAE4-20A253A6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1055782"/>
            <a:ext cx="4802020" cy="1784694"/>
          </a:xfrm>
        </p:spPr>
        <p:txBody>
          <a:bodyPr anchor="ctr" anchorCtr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979A1D1B-7C7C-3940-AE11-98F4DCA44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3093397"/>
            <a:ext cx="4802020" cy="2889116"/>
          </a:xfrm>
        </p:spPr>
        <p:txBody>
          <a:bodyPr>
            <a:normAutofit/>
          </a:bodyPr>
          <a:lstStyle>
            <a:lvl1pPr marL="0" indent="0">
              <a:buNone/>
              <a:defRPr sz="245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4FAA6-F291-C24B-B921-221F9EC4E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53072B4-C966-7F48-B64E-DEAEB9086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6928917-7857-CC46-81F8-7A1690CAD1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24000" y="1275613"/>
            <a:ext cx="9144000" cy="3003027"/>
          </a:xfrm>
          <a:effectLst>
            <a:glow rad="127000">
              <a:srgbClr val="003750"/>
            </a:glow>
          </a:effectLst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7500">
                <a:solidFill>
                  <a:srgbClr val="003750"/>
                </a:solidFill>
              </a:defRPr>
            </a:lvl1pPr>
          </a:lstStyle>
          <a:p>
            <a:r>
              <a:rPr lang="fi-FI" dirty="0"/>
              <a:t>Kirjoita tähän…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7329C463-811E-1248-A8F2-DBFB6609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9294779" y="305746"/>
            <a:ext cx="1373221" cy="252000"/>
          </a:xfrm>
        </p:spPr>
        <p:txBody>
          <a:bodyPr/>
          <a:lstStyle>
            <a:lvl1pPr>
              <a:defRPr>
                <a:solidFill>
                  <a:srgbClr val="FF0033"/>
                </a:solidFill>
              </a:defRPr>
            </a:lvl1pPr>
          </a:lstStyle>
          <a:p>
            <a:fld id="{5ED9FA31-76F2-4EE7-AB5C-6D623B6E02A0}" type="datetime1">
              <a:rPr lang="fi-FI" smtClean="0"/>
              <a:pPr/>
              <a:t>2.12.2022</a:t>
            </a:fld>
            <a:endParaRPr lang="fi-FI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126576F-9DE5-5A43-8E39-0E152CB41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9111" y="4155596"/>
            <a:ext cx="5759450" cy="1176227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rgbClr val="FF0033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 err="1"/>
              <a:t>Tekijän</a:t>
            </a:r>
            <a:r>
              <a:rPr lang="en-GB" dirty="0"/>
              <a:t> </a:t>
            </a:r>
            <a:r>
              <a:rPr lang="en-GB" dirty="0" err="1"/>
              <a:t>nimi</a:t>
            </a:r>
            <a:br>
              <a:rPr lang="en-GB" dirty="0"/>
            </a:br>
            <a:r>
              <a:rPr lang="en-GB" dirty="0" err="1"/>
              <a:t>etunimi.sukunimi@hdl.fi</a:t>
            </a:r>
            <a:br>
              <a:rPr lang="en-GB" dirty="0"/>
            </a:br>
            <a:r>
              <a:rPr lang="en-GB" dirty="0"/>
              <a:t>+358 xx xxx </a:t>
            </a:r>
            <a:r>
              <a:rPr lang="en-GB" dirty="0" err="1"/>
              <a:t>xxxx</a:t>
            </a:r>
            <a:endParaRPr lang="fi-FI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58748E-AB39-0544-9B5C-8C4741AED1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" y="0"/>
            <a:ext cx="2289583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FD224E-BFD1-BE45-8A0F-6343A7EFC5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06" y="4996507"/>
            <a:ext cx="1553960" cy="15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35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hite&#10;&#10;Description automatically generated">
            <a:extLst>
              <a:ext uri="{FF2B5EF4-FFF2-40B4-BE49-F238E27FC236}">
                <a16:creationId xmlns:a16="http://schemas.microsoft.com/office/drawing/2014/main" id="{DA5FB091-7D18-4298-B831-40FD8E99D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0" y="-120281"/>
            <a:ext cx="12205530" cy="6978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B4D08-9427-41AB-B5E1-91899BDC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68950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A0102-941C-4304-9478-FC21337D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81914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7F2D-74F2-43E8-AAF8-3F499056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www.sininauhasaatio.fi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9E070-A1D0-4724-95E6-0BE3F6A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4B17BE-EDA6-44E8-A50C-F19BF3F06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6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man, beach, hill&#10;&#10;Description automatically generated">
            <a:extLst>
              <a:ext uri="{FF2B5EF4-FFF2-40B4-BE49-F238E27FC236}">
                <a16:creationId xmlns:a16="http://schemas.microsoft.com/office/drawing/2014/main" id="{7D2529A2-D96C-4547-8E7D-67FA821E1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701B6-4595-419A-BE27-12E53A8B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C293-D911-4C59-844F-7B1CEB86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A3433-EE2B-4B37-8170-BE12948D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2CC419-E18C-41F3-9212-33E3F9CF2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123246"/>
            <a:ext cx="10515600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F94FD2-88FB-4BCF-B90A-CB61ABC90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06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ksi palsta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man, beach, hill&#10;&#10;Description automatically generated">
            <a:extLst>
              <a:ext uri="{FF2B5EF4-FFF2-40B4-BE49-F238E27FC236}">
                <a16:creationId xmlns:a16="http://schemas.microsoft.com/office/drawing/2014/main" id="{EEC77481-EABB-4E94-A3D2-31AC6BEF8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72954-F875-4C7F-BBE5-05ED942E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7504C-6959-4EF0-B4C6-85691E08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E9CB2-72D6-4C8E-AD87-290EBC6C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74ECB-E897-4E5C-B8D0-7035634F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281F02-FFA5-47D6-9865-9F758C9F12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76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man, beach, hill&#10;&#10;Description automatically generated">
            <a:extLst>
              <a:ext uri="{FF2B5EF4-FFF2-40B4-BE49-F238E27FC236}">
                <a16:creationId xmlns:a16="http://schemas.microsoft.com/office/drawing/2014/main" id="{B1606BF7-1AA2-465A-AC23-AB239E77B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26"/>
            <a:ext cx="12192000" cy="697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26DE1C-8C37-4382-84C7-A8854AF0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38749-8642-4EBC-85CB-41019E5BC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4B2A-435C-4137-B0F1-074E74205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7757C-1595-42A8-98E0-FE2B5C6F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DA12A-2AB3-4AA4-8A87-D1EC8506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B306E5-AA74-443B-8529-40C80B6E8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01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apea palsta vasen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man, beach, hill&#10;&#10;Description automatically generated">
            <a:extLst>
              <a:ext uri="{FF2B5EF4-FFF2-40B4-BE49-F238E27FC236}">
                <a16:creationId xmlns:a16="http://schemas.microsoft.com/office/drawing/2014/main" id="{19752BE2-1F61-457A-B5BF-D83066085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9"/>
            <a:ext cx="12192000" cy="697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4D91-F21D-4FE4-9B17-8581DE63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0E61DB7-7918-4F59-83FC-0EB1F3BD5B6D}"/>
              </a:ext>
            </a:extLst>
          </p:cNvPr>
          <p:cNvSpPr txBox="1">
            <a:spLocks/>
          </p:cNvSpPr>
          <p:nvPr userDrawn="1"/>
        </p:nvSpPr>
        <p:spPr>
          <a:xfrm>
            <a:off x="11605591" y="-38279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2A407-9CB1-49AD-B111-E3562D905E1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BD4D1F-3958-4D66-BE93-10A7E7ECB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7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apea palsta oikea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man, beach, hill&#10;&#10;Description automatically generated">
            <a:extLst>
              <a:ext uri="{FF2B5EF4-FFF2-40B4-BE49-F238E27FC236}">
                <a16:creationId xmlns:a16="http://schemas.microsoft.com/office/drawing/2014/main" id="{892B3FCF-3DB6-48F8-94D7-71B07BD71F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9"/>
            <a:ext cx="12192000" cy="6974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878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4D91-F21D-4FE4-9B17-8581DE63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8787"/>
            <a:ext cx="6172200" cy="5407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89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CDB20F-03E6-488B-A334-D481E0204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9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01B6-4595-419A-BE27-12E53A8B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C293-D911-4C59-844F-7B1CEB86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A3433-EE2B-4B37-8170-BE12948D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2CC419-E18C-41F3-9212-33E3F9CF2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123246"/>
            <a:ext cx="10515600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F94FD2-88FB-4BCF-B90A-CB61ABC90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  <p:pic>
        <p:nvPicPr>
          <p:cNvPr id="9" name="Picture 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FE019EBB-0FB1-4052-919E-4A84B80688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36" y="6385759"/>
            <a:ext cx="1742364" cy="3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4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siv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2">
            <a:extLst>
              <a:ext uri="{FF2B5EF4-FFF2-40B4-BE49-F238E27FC236}">
                <a16:creationId xmlns:a16="http://schemas.microsoft.com/office/drawing/2014/main" id="{7C663F70-8E88-C94E-B947-B73DF0608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7594" r="3848" b="123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1580E4-39F2-6341-B466-62FB0AF3AA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256" y="1643605"/>
            <a:ext cx="4898116" cy="39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68F79A-6A42-0442-AFE0-44EB3021EE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4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taatti, kuva vasemmassa reunass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2E2F-5F8C-4D8B-A3F0-45B674085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9512" y="1643571"/>
            <a:ext cx="6114288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AC77F-8120-4A2D-A891-7624F1B61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9511" y="4123246"/>
            <a:ext cx="6114287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5E40-905F-4C58-B8CE-4EED8D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>
                <a:solidFill>
                  <a:schemeClr val="bg1"/>
                </a:solidFill>
              </a:rPr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9DC4-F5F4-40FC-AB41-CA9E7A0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1F4C014-D2B3-405B-9402-318C7BB38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36" y="6385759"/>
            <a:ext cx="1742364" cy="3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8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taatti sinisellä pohjal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2E2F-5F8C-4D8B-A3F0-45B674085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6" y="1706235"/>
            <a:ext cx="10695432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AC77F-8120-4A2D-A891-7624F1B61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5" y="4815840"/>
            <a:ext cx="10695433" cy="46151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5E40-905F-4C58-B8CE-4EED8D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>
                <a:solidFill>
                  <a:schemeClr val="bg1"/>
                </a:solidFill>
              </a:rPr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9DC4-F5F4-40FC-AB41-CA9E7A0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1F4C014-D2B3-405B-9402-318C7BB38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436" y="6385759"/>
            <a:ext cx="1742364" cy="3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26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ääotsikko ilman tau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4D08-9427-41AB-B5E1-91899BDCEA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2195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A0102-941C-4304-9478-FC21337D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3"/>
            <a:ext cx="10521949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7F2D-74F2-43E8-AAF8-3F499056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www.sininauhasaatio.fi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9E070-A1D0-4724-95E6-0BE3F6A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4B17BE-EDA6-44E8-A50C-F19BF3F06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5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01B6-4595-419A-BE27-12E53A8B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C293-D911-4C59-844F-7B1CEB86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A3433-EE2B-4B37-8170-BE12948D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2CC419-E18C-41F3-9212-33E3F9CF2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123246"/>
            <a:ext cx="10515600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6904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- Kelta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01B6-4595-419A-BE27-12E53A8B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9C293-D911-4C59-844F-7B1CEB86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A3433-EE2B-4B37-8170-BE12948D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2CC419-E18C-41F3-9212-33E3F9CF2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123246"/>
            <a:ext cx="10515600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F94FD2-88FB-4BCF-B90A-CB61ABC90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3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taatti, kuva vasemmall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2E2F-5F8C-4D8B-A3F0-45B674085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9512" y="1643571"/>
            <a:ext cx="6114288" cy="2387600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AC77F-8120-4A2D-A891-7624F1B61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9511" y="4123246"/>
            <a:ext cx="6114287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5E40-905F-4C58-B8CE-4EED8D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9DC4-F5F4-40FC-AB41-CA9E7A0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540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taatti, keltainen pohj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2E2F-5F8C-4D8B-A3F0-45B674085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016" y="1643571"/>
            <a:ext cx="10463784" cy="2387600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AC77F-8120-4A2D-A891-7624F1B61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015" y="4123246"/>
            <a:ext cx="10463784" cy="11541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05E40-905F-4C58-B8CE-4EED8DC0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9DC4-F5F4-40FC-AB41-CA9E7A02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5066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ksi palst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2954-F875-4C7F-BBE5-05ED942E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7504C-6959-4EF0-B4C6-85691E08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E9CB2-72D6-4C8E-AD87-290EBC6C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74ECB-E897-4E5C-B8D0-7035634F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7570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palsta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DE1C-8C37-4382-84C7-A8854AF0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38749-8642-4EBC-85CB-41019E5BC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4B2A-435C-4137-B0F1-074E74205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7757C-1595-42A8-98E0-FE2B5C6F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DA12A-2AB3-4AA4-8A87-D1EC8506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253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palstaa -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DE1C-8C37-4382-84C7-A8854AF0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38749-8642-4EBC-85CB-41019E5BC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4B2A-435C-4137-B0F1-074E74205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7757C-1595-42A8-98E0-FE2B5C6F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DA12A-2AB3-4AA4-8A87-D1EC8506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CAB9BD-364E-5C41-A53E-32AA081A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E4315-C0A1-4040-937B-47A964447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465FB-66DF-AF44-BC1C-9D28CEF3F1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91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apea palst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4D91-F21D-4FE4-9B17-8581DE63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0699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apea palst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878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4D91-F21D-4FE4-9B17-8581DE637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8787"/>
            <a:ext cx="6172200" cy="54070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0589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494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-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897" y="458787"/>
            <a:ext cx="597190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81897" y="2058987"/>
            <a:ext cx="597190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E4A668-CEAE-49BE-878A-0289629497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63979" cy="6857999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2497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-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48D0-92C1-4DFE-8F1B-B6490646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83869"/>
            <a:ext cx="303711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0BAF2-5E13-44C0-BDE5-34951CB3C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38600" y="4270375"/>
            <a:ext cx="7315200" cy="1600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06E6-2669-4F41-937A-07B0AECA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FD4F0-25F5-4452-8EAD-385E0DE2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9E0CBF-A6B5-495F-A495-C5ACE4EF1F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12750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5403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F39886-98B5-4876-BA3E-DBFF1938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  <a:p>
            <a:r>
              <a:rPr lang="fi-FI"/>
              <a:t>www.sininauhasaatio.fi</a:t>
            </a:r>
          </a:p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CE3AD-AD02-4E83-8848-D95145D8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272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51599" y="2422800"/>
            <a:ext cx="5272545" cy="356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30568" y="2422800"/>
            <a:ext cx="5288602" cy="356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8250"/>
            <a:ext cx="1733550" cy="365125"/>
          </a:xfrm>
        </p:spPr>
        <p:txBody>
          <a:bodyPr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6EEA715-BA59-4CF0-9CDD-BC8C4DB21CE0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18250"/>
            <a:ext cx="5334000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318250"/>
            <a:ext cx="242887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28B857C-AA3D-4BF1-B812-1B3E7E0C9DA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245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stikko 8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isällön paikkamerkki 24">
            <a:extLst>
              <a:ext uri="{FF2B5EF4-FFF2-40B4-BE49-F238E27FC236}">
                <a16:creationId xmlns:a16="http://schemas.microsoft.com/office/drawing/2014/main" id="{41210084-2DF2-774C-B333-18DF3E71B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9" y="3429000"/>
            <a:ext cx="3043239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156" r="-50156"/>
            </a:stretch>
          </a:blip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Sisällön paikkamerkki 18">
            <a:extLst>
              <a:ext uri="{FF2B5EF4-FFF2-40B4-BE49-F238E27FC236}">
                <a16:creationId xmlns:a16="http://schemas.microsoft.com/office/drawing/2014/main" id="{989FEDB8-6E18-2C4A-8B5D-EA4258B8F9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0"/>
            <a:ext cx="3043237" cy="3429000"/>
          </a:xfrm>
          <a:noFill/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Sisällön paikkamerkki 28">
            <a:extLst>
              <a:ext uri="{FF2B5EF4-FFF2-40B4-BE49-F238E27FC236}">
                <a16:creationId xmlns:a16="http://schemas.microsoft.com/office/drawing/2014/main" id="{FAA4EBE7-300E-3F4D-9BB0-579F159DDCD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4" name="Sisällön paikkamerkki 34">
            <a:extLst>
              <a:ext uri="{FF2B5EF4-FFF2-40B4-BE49-F238E27FC236}">
                <a16:creationId xmlns:a16="http://schemas.microsoft.com/office/drawing/2014/main" id="{D62B835B-DE10-1446-BC5F-897FB05EFFC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34475" y="0"/>
            <a:ext cx="3057525" cy="3429000"/>
          </a:xfrm>
          <a:solidFill>
            <a:srgbClr val="82D7BB"/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574038" indent="0" algn="ctr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A17369-48CA-AB45-A747-77E84A17AC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3429000"/>
          </a:xfrm>
          <a:prstGeom prst="rect">
            <a:avLst/>
          </a:prstGeom>
        </p:spPr>
      </p:pic>
      <p:sp>
        <p:nvSpPr>
          <p:cNvPr id="18" name="Sisällön paikkamerkki 26">
            <a:extLst>
              <a:ext uri="{FF2B5EF4-FFF2-40B4-BE49-F238E27FC236}">
                <a16:creationId xmlns:a16="http://schemas.microsoft.com/office/drawing/2014/main" id="{2F1A678D-0E67-D845-A5FE-753B98A361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8000" y="3429000"/>
            <a:ext cx="3052761" cy="3429000"/>
          </a:xfrm>
          <a:noFill/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Sisällön paikkamerkki 30">
            <a:extLst>
              <a:ext uri="{FF2B5EF4-FFF2-40B4-BE49-F238E27FC236}">
                <a16:creationId xmlns:a16="http://schemas.microsoft.com/office/drawing/2014/main" id="{F1091618-69F9-D140-AB3B-6633D7CFE3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48000" y="0"/>
            <a:ext cx="3048000" cy="342900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754" r="-85754"/>
            </a:stretch>
          </a:blip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Sisällön paikkamerkki 10">
            <a:extLst>
              <a:ext uri="{FF2B5EF4-FFF2-40B4-BE49-F238E27FC236}">
                <a16:creationId xmlns:a16="http://schemas.microsoft.com/office/drawing/2014/main" id="{0A4A48B9-6C34-B442-ACD1-59224E1E6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89" r="5460" b="78"/>
          <a:stretch/>
        </p:blipFill>
        <p:spPr>
          <a:xfrm>
            <a:off x="0" y="0"/>
            <a:ext cx="3052313" cy="342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105D6D-624E-5847-BE6E-24A8638E6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637" r="5888" b="77"/>
          <a:stretch/>
        </p:blipFill>
        <p:spPr>
          <a:xfrm>
            <a:off x="9147408" y="3429000"/>
            <a:ext cx="3044591" cy="34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stikko 8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4604C7A6-4820-4E49-BD16-A6614844EDFE}"/>
              </a:ext>
            </a:extLst>
          </p:cNvPr>
          <p:cNvSpPr txBox="1">
            <a:spLocks/>
          </p:cNvSpPr>
          <p:nvPr userDrawn="1"/>
        </p:nvSpPr>
        <p:spPr>
          <a:xfrm>
            <a:off x="-4762" y="0"/>
            <a:ext cx="3049200" cy="3429000"/>
          </a:xfrm>
          <a:prstGeom prst="rect">
            <a:avLst/>
          </a:prstGeom>
          <a:solidFill>
            <a:srgbClr val="003750"/>
          </a:solidFill>
        </p:spPr>
        <p:txBody>
          <a:bodyPr vert="horz" lIns="180000" tIns="180000" rIns="180000" bIns="140400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340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2340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fi-FI" sz="8000" spc="-3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Sisällön paikkamerkki 24">
            <a:extLst>
              <a:ext uri="{FF2B5EF4-FFF2-40B4-BE49-F238E27FC236}">
                <a16:creationId xmlns:a16="http://schemas.microsoft.com/office/drawing/2014/main" id="{41210084-2DF2-774C-B333-18DF3E71B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9" y="3429000"/>
            <a:ext cx="3043239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156" r="-50156"/>
            </a:stretch>
          </a:blip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Sisällön paikkamerkki 28">
            <a:extLst>
              <a:ext uri="{FF2B5EF4-FFF2-40B4-BE49-F238E27FC236}">
                <a16:creationId xmlns:a16="http://schemas.microsoft.com/office/drawing/2014/main" id="{FAA4EBE7-300E-3F4D-9BB0-579F159DDCD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3429000"/>
            <a:ext cx="3048000" cy="3429000"/>
          </a:xfrm>
          <a:noFill/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Sisällön paikkamerkki 30">
            <a:extLst>
              <a:ext uri="{FF2B5EF4-FFF2-40B4-BE49-F238E27FC236}">
                <a16:creationId xmlns:a16="http://schemas.microsoft.com/office/drawing/2014/main" id="{F1091618-69F9-D140-AB3B-6633D7CFE3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48000" y="0"/>
            <a:ext cx="3048000" cy="3429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2" name="Suora yhdysviiva 12">
            <a:extLst>
              <a:ext uri="{FF2B5EF4-FFF2-40B4-BE49-F238E27FC236}">
                <a16:creationId xmlns:a16="http://schemas.microsoft.com/office/drawing/2014/main" id="{453B26B0-3C3D-7048-AB3A-B0CC0D08D8C4}"/>
              </a:ext>
            </a:extLst>
          </p:cNvPr>
          <p:cNvCxnSpPr>
            <a:cxnSpLocks/>
          </p:cNvCxnSpPr>
          <p:nvPr userDrawn="1"/>
        </p:nvCxnSpPr>
        <p:spPr>
          <a:xfrm>
            <a:off x="170356" y="2251796"/>
            <a:ext cx="265853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33EA5654-5CA9-054A-B259-F9EB397BA125}"/>
              </a:ext>
            </a:extLst>
          </p:cNvPr>
          <p:cNvSpPr txBox="1">
            <a:spLocks/>
          </p:cNvSpPr>
          <p:nvPr userDrawn="1"/>
        </p:nvSpPr>
        <p:spPr>
          <a:xfrm>
            <a:off x="3037274" y="3429000"/>
            <a:ext cx="3049200" cy="3429000"/>
          </a:xfrm>
          <a:prstGeom prst="rect">
            <a:avLst/>
          </a:prstGeom>
          <a:solidFill>
            <a:schemeClr val="tx2"/>
          </a:solidFill>
        </p:spPr>
        <p:txBody>
          <a:bodyPr vert="horz" lIns="180000" tIns="180000" rIns="180000" bIns="1404000" rtlCol="0" anchor="b" anchorCtr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340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2340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5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fi-FI" sz="8000" spc="-3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uora yhdysviiva 12">
            <a:extLst>
              <a:ext uri="{FF2B5EF4-FFF2-40B4-BE49-F238E27FC236}">
                <a16:creationId xmlns:a16="http://schemas.microsoft.com/office/drawing/2014/main" id="{B3D0B77E-D017-DC4A-8793-24B66F1EE615}"/>
              </a:ext>
            </a:extLst>
          </p:cNvPr>
          <p:cNvCxnSpPr>
            <a:cxnSpLocks/>
          </p:cNvCxnSpPr>
          <p:nvPr userDrawn="1"/>
        </p:nvCxnSpPr>
        <p:spPr>
          <a:xfrm>
            <a:off x="3224318" y="5680796"/>
            <a:ext cx="265853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12">
            <a:extLst>
              <a:ext uri="{FF2B5EF4-FFF2-40B4-BE49-F238E27FC236}">
                <a16:creationId xmlns:a16="http://schemas.microsoft.com/office/drawing/2014/main" id="{25263C0D-EEB5-2C48-A9B9-16305637C661}"/>
              </a:ext>
            </a:extLst>
          </p:cNvPr>
          <p:cNvCxnSpPr>
            <a:cxnSpLocks/>
          </p:cNvCxnSpPr>
          <p:nvPr userDrawn="1"/>
        </p:nvCxnSpPr>
        <p:spPr>
          <a:xfrm>
            <a:off x="6266356" y="2251796"/>
            <a:ext cx="2658533" cy="0"/>
          </a:xfrm>
          <a:prstGeom prst="line">
            <a:avLst/>
          </a:prstGeom>
          <a:ln w="50800">
            <a:solidFill>
              <a:srgbClr val="FF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98FE55-9193-E541-88CA-36B180DBF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0356" y="2401624"/>
            <a:ext cx="2707288" cy="8710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1">
                <a:solidFill>
                  <a:srgbClr val="82D7BB"/>
                </a:solidFill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27" name="Suora yhdysviiva 12">
            <a:extLst>
              <a:ext uri="{FF2B5EF4-FFF2-40B4-BE49-F238E27FC236}">
                <a16:creationId xmlns:a16="http://schemas.microsoft.com/office/drawing/2014/main" id="{F39FC848-025D-DC46-855A-5DF114906B33}"/>
              </a:ext>
            </a:extLst>
          </p:cNvPr>
          <p:cNvCxnSpPr>
            <a:cxnSpLocks/>
          </p:cNvCxnSpPr>
          <p:nvPr userDrawn="1"/>
        </p:nvCxnSpPr>
        <p:spPr>
          <a:xfrm>
            <a:off x="190571" y="2251796"/>
            <a:ext cx="2658533" cy="0"/>
          </a:xfrm>
          <a:prstGeom prst="line">
            <a:avLst/>
          </a:prstGeom>
          <a:ln w="50800">
            <a:solidFill>
              <a:srgbClr val="82D7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0328FB-4C04-884F-AB66-74F1999A70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622300"/>
            <a:ext cx="2286000" cy="1473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7200">
                <a:solidFill>
                  <a:srgbClr val="82D7BB"/>
                </a:solidFill>
                <a:latin typeface="+mj-lt"/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 dirty="0"/>
              <a:t>00%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92F84FAC-D33B-7A4D-8650-E8EF3F7697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6355" y="2401624"/>
            <a:ext cx="2658534" cy="8710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1">
                <a:solidFill>
                  <a:srgbClr val="FF0033"/>
                </a:solidFill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9262AE5-A54E-294A-81A0-7E52E6C5AE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2622" y="622300"/>
            <a:ext cx="2286000" cy="1473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7200">
                <a:solidFill>
                  <a:srgbClr val="FF0033"/>
                </a:solidFill>
                <a:latin typeface="+mj-lt"/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 dirty="0"/>
              <a:t>00%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E4275AE4-7FC6-F84F-ADCB-4D1482A442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05656" y="5830624"/>
            <a:ext cx="2707288" cy="8710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0" i="1">
                <a:solidFill>
                  <a:srgbClr val="FFFFFF"/>
                </a:solidFill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9C2FA50-37DD-7D4A-A652-70BD59F2F9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6300" y="4051300"/>
            <a:ext cx="2286000" cy="14732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 marL="574038" indent="0" algn="ctr">
              <a:buFontTx/>
              <a:buNone/>
              <a:defRPr/>
            </a:lvl2pPr>
            <a:lvl3pPr marL="1109025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fi-FI" dirty="0"/>
              <a:t>00%</a:t>
            </a:r>
          </a:p>
        </p:txBody>
      </p:sp>
      <p:pic>
        <p:nvPicPr>
          <p:cNvPr id="22" name="Sisällön paikkamerkki 20">
            <a:extLst>
              <a:ext uri="{FF2B5EF4-FFF2-40B4-BE49-F238E27FC236}">
                <a16:creationId xmlns:a16="http://schemas.microsoft.com/office/drawing/2014/main" id="{D1176A1B-27DC-2840-A6F2-519866F71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2012" r="16325" b="-63"/>
          <a:stretch/>
        </p:blipFill>
        <p:spPr>
          <a:xfrm>
            <a:off x="9161419" y="0"/>
            <a:ext cx="3008398" cy="34289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7A3623-411C-4C4F-B52F-B40E5348F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637" r="5888" b="77"/>
          <a:stretch/>
        </p:blipFill>
        <p:spPr>
          <a:xfrm>
            <a:off x="9147408" y="3429000"/>
            <a:ext cx="3044591" cy="34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Kehys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0587" y="1104422"/>
            <a:ext cx="10087584" cy="1325563"/>
          </a:xfrm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28408" y="2830749"/>
            <a:ext cx="4659549" cy="2811294"/>
          </a:xfrm>
        </p:spPr>
        <p:txBody>
          <a:bodyPr>
            <a:noAutofit/>
          </a:bodyPr>
          <a:lstStyle>
            <a:lvl1pPr>
              <a:lnSpc>
                <a:spcPct val="125000"/>
              </a:lnSpc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6" name="Sisällön paikkamerkki 2"/>
          <p:cNvSpPr>
            <a:spLocks noGrp="1"/>
          </p:cNvSpPr>
          <p:nvPr>
            <p:ph idx="10"/>
          </p:nvPr>
        </p:nvSpPr>
        <p:spPr>
          <a:xfrm>
            <a:off x="6215974" y="2830749"/>
            <a:ext cx="4659549" cy="2811294"/>
          </a:xfrm>
        </p:spPr>
        <p:txBody>
          <a:bodyPr>
            <a:noAutofit/>
          </a:bodyPr>
          <a:lstStyle>
            <a:lvl1pPr>
              <a:lnSpc>
                <a:spcPct val="125000"/>
              </a:lnSpc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>
          <a:xfrm>
            <a:off x="838200" y="6318250"/>
            <a:ext cx="1733550" cy="365125"/>
          </a:xfrm>
        </p:spPr>
        <p:txBody>
          <a:bodyPr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BF631A2-A4F8-44CA-B7DD-EDB85DDB3BA2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19400" y="6318250"/>
            <a:ext cx="5334000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401050" y="6318250"/>
            <a:ext cx="242887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28B857C-AA3D-4BF1-B812-1B3E7E0C9DA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68AAB6-8020-DA42-A7F7-FC8B336B90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0B2E0E-E8AB-F04E-926B-C3CC9045E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9A8124D4-4BC1-3847-B463-F68125468315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642025" y="629516"/>
            <a:ext cx="10924162" cy="5271279"/>
          </a:xfrm>
          <a:custGeom>
            <a:avLst/>
            <a:gdLst>
              <a:gd name="T0" fmla="*/ 812 w 60660"/>
              <a:gd name="T1" fmla="*/ 28452 h 29263"/>
              <a:gd name="T2" fmla="*/ 59849 w 60660"/>
              <a:gd name="T3" fmla="*/ 28452 h 29263"/>
              <a:gd name="T4" fmla="*/ 59849 w 60660"/>
              <a:gd name="T5" fmla="*/ 812 h 29263"/>
              <a:gd name="T6" fmla="*/ 812 w 60660"/>
              <a:gd name="T7" fmla="*/ 812 h 29263"/>
              <a:gd name="T8" fmla="*/ 812 w 60660"/>
              <a:gd name="T9" fmla="*/ 28452 h 29263"/>
              <a:gd name="T10" fmla="*/ 60255 w 60660"/>
              <a:gd name="T11" fmla="*/ 29263 h 29263"/>
              <a:gd name="T12" fmla="*/ 406 w 60660"/>
              <a:gd name="T13" fmla="*/ 29263 h 29263"/>
              <a:gd name="T14" fmla="*/ 0 w 60660"/>
              <a:gd name="T15" fmla="*/ 29263 h 29263"/>
              <a:gd name="T16" fmla="*/ 0 w 60660"/>
              <a:gd name="T17" fmla="*/ 28857 h 29263"/>
              <a:gd name="T18" fmla="*/ 0 w 60660"/>
              <a:gd name="T19" fmla="*/ 406 h 29263"/>
              <a:gd name="T20" fmla="*/ 0 w 60660"/>
              <a:gd name="T21" fmla="*/ 0 h 29263"/>
              <a:gd name="T22" fmla="*/ 406 w 60660"/>
              <a:gd name="T23" fmla="*/ 0 h 29263"/>
              <a:gd name="T24" fmla="*/ 60255 w 60660"/>
              <a:gd name="T25" fmla="*/ 0 h 29263"/>
              <a:gd name="T26" fmla="*/ 60660 w 60660"/>
              <a:gd name="T27" fmla="*/ 0 h 29263"/>
              <a:gd name="T28" fmla="*/ 60660 w 60660"/>
              <a:gd name="T29" fmla="*/ 406 h 29263"/>
              <a:gd name="T30" fmla="*/ 60660 w 60660"/>
              <a:gd name="T31" fmla="*/ 28857 h 29263"/>
              <a:gd name="T32" fmla="*/ 60660 w 60660"/>
              <a:gd name="T33" fmla="*/ 29263 h 29263"/>
              <a:gd name="T34" fmla="*/ 60255 w 60660"/>
              <a:gd name="T35" fmla="*/ 29263 h 29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660" h="29263">
                <a:moveTo>
                  <a:pt x="812" y="28452"/>
                </a:moveTo>
                <a:lnTo>
                  <a:pt x="59849" y="28452"/>
                </a:lnTo>
                <a:lnTo>
                  <a:pt x="59849" y="812"/>
                </a:lnTo>
                <a:lnTo>
                  <a:pt x="812" y="812"/>
                </a:lnTo>
                <a:lnTo>
                  <a:pt x="812" y="28452"/>
                </a:lnTo>
                <a:close/>
                <a:moveTo>
                  <a:pt x="60255" y="29263"/>
                </a:moveTo>
                <a:lnTo>
                  <a:pt x="406" y="29263"/>
                </a:lnTo>
                <a:lnTo>
                  <a:pt x="0" y="29263"/>
                </a:lnTo>
                <a:lnTo>
                  <a:pt x="0" y="28857"/>
                </a:lnTo>
                <a:lnTo>
                  <a:pt x="0" y="406"/>
                </a:lnTo>
                <a:lnTo>
                  <a:pt x="0" y="0"/>
                </a:lnTo>
                <a:lnTo>
                  <a:pt x="406" y="0"/>
                </a:lnTo>
                <a:lnTo>
                  <a:pt x="60255" y="0"/>
                </a:lnTo>
                <a:lnTo>
                  <a:pt x="60660" y="0"/>
                </a:lnTo>
                <a:lnTo>
                  <a:pt x="60660" y="406"/>
                </a:lnTo>
                <a:lnTo>
                  <a:pt x="60660" y="28857"/>
                </a:lnTo>
                <a:lnTo>
                  <a:pt x="60660" y="29263"/>
                </a:lnTo>
                <a:lnTo>
                  <a:pt x="60255" y="29263"/>
                </a:lnTo>
                <a:close/>
              </a:path>
            </a:pathLst>
          </a:custGeom>
          <a:solidFill>
            <a:srgbClr val="82D7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989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ehys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EditPoints="1"/>
          </p:cNvSpPr>
          <p:nvPr userDrawn="1"/>
        </p:nvSpPr>
        <p:spPr bwMode="black">
          <a:xfrm>
            <a:off x="642025" y="629516"/>
            <a:ext cx="10924162" cy="5271279"/>
          </a:xfrm>
          <a:custGeom>
            <a:avLst/>
            <a:gdLst>
              <a:gd name="T0" fmla="*/ 812 w 60660"/>
              <a:gd name="T1" fmla="*/ 28452 h 29263"/>
              <a:gd name="T2" fmla="*/ 59849 w 60660"/>
              <a:gd name="T3" fmla="*/ 28452 h 29263"/>
              <a:gd name="T4" fmla="*/ 59849 w 60660"/>
              <a:gd name="T5" fmla="*/ 812 h 29263"/>
              <a:gd name="T6" fmla="*/ 812 w 60660"/>
              <a:gd name="T7" fmla="*/ 812 h 29263"/>
              <a:gd name="T8" fmla="*/ 812 w 60660"/>
              <a:gd name="T9" fmla="*/ 28452 h 29263"/>
              <a:gd name="T10" fmla="*/ 60255 w 60660"/>
              <a:gd name="T11" fmla="*/ 29263 h 29263"/>
              <a:gd name="T12" fmla="*/ 406 w 60660"/>
              <a:gd name="T13" fmla="*/ 29263 h 29263"/>
              <a:gd name="T14" fmla="*/ 0 w 60660"/>
              <a:gd name="T15" fmla="*/ 29263 h 29263"/>
              <a:gd name="T16" fmla="*/ 0 w 60660"/>
              <a:gd name="T17" fmla="*/ 28857 h 29263"/>
              <a:gd name="T18" fmla="*/ 0 w 60660"/>
              <a:gd name="T19" fmla="*/ 406 h 29263"/>
              <a:gd name="T20" fmla="*/ 0 w 60660"/>
              <a:gd name="T21" fmla="*/ 0 h 29263"/>
              <a:gd name="T22" fmla="*/ 406 w 60660"/>
              <a:gd name="T23" fmla="*/ 0 h 29263"/>
              <a:gd name="T24" fmla="*/ 60255 w 60660"/>
              <a:gd name="T25" fmla="*/ 0 h 29263"/>
              <a:gd name="T26" fmla="*/ 60660 w 60660"/>
              <a:gd name="T27" fmla="*/ 0 h 29263"/>
              <a:gd name="T28" fmla="*/ 60660 w 60660"/>
              <a:gd name="T29" fmla="*/ 406 h 29263"/>
              <a:gd name="T30" fmla="*/ 60660 w 60660"/>
              <a:gd name="T31" fmla="*/ 28857 h 29263"/>
              <a:gd name="T32" fmla="*/ 60660 w 60660"/>
              <a:gd name="T33" fmla="*/ 29263 h 29263"/>
              <a:gd name="T34" fmla="*/ 60255 w 60660"/>
              <a:gd name="T35" fmla="*/ 29263 h 29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0660" h="29263">
                <a:moveTo>
                  <a:pt x="812" y="28452"/>
                </a:moveTo>
                <a:lnTo>
                  <a:pt x="59849" y="28452"/>
                </a:lnTo>
                <a:lnTo>
                  <a:pt x="59849" y="812"/>
                </a:lnTo>
                <a:lnTo>
                  <a:pt x="812" y="812"/>
                </a:lnTo>
                <a:lnTo>
                  <a:pt x="812" y="28452"/>
                </a:lnTo>
                <a:close/>
                <a:moveTo>
                  <a:pt x="60255" y="29263"/>
                </a:moveTo>
                <a:lnTo>
                  <a:pt x="406" y="29263"/>
                </a:lnTo>
                <a:lnTo>
                  <a:pt x="0" y="29263"/>
                </a:lnTo>
                <a:lnTo>
                  <a:pt x="0" y="28857"/>
                </a:lnTo>
                <a:lnTo>
                  <a:pt x="0" y="406"/>
                </a:lnTo>
                <a:lnTo>
                  <a:pt x="0" y="0"/>
                </a:lnTo>
                <a:lnTo>
                  <a:pt x="406" y="0"/>
                </a:lnTo>
                <a:lnTo>
                  <a:pt x="60255" y="0"/>
                </a:lnTo>
                <a:lnTo>
                  <a:pt x="60660" y="0"/>
                </a:lnTo>
                <a:lnTo>
                  <a:pt x="60660" y="406"/>
                </a:lnTo>
                <a:lnTo>
                  <a:pt x="60660" y="28857"/>
                </a:lnTo>
                <a:lnTo>
                  <a:pt x="60660" y="29263"/>
                </a:lnTo>
                <a:lnTo>
                  <a:pt x="60255" y="29263"/>
                </a:lnTo>
                <a:close/>
              </a:path>
            </a:pathLst>
          </a:custGeom>
          <a:solidFill>
            <a:srgbClr val="82D7B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50587" y="1104422"/>
            <a:ext cx="10087584" cy="1325563"/>
          </a:xfrm>
        </p:spPr>
        <p:txBody>
          <a:bodyPr anchor="ctr" anchorCtr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79095" y="2830749"/>
            <a:ext cx="9430570" cy="2811294"/>
          </a:xfrm>
        </p:spPr>
        <p:txBody>
          <a:bodyPr>
            <a:noAutofit/>
          </a:bodyPr>
          <a:lstStyle>
            <a:lvl1pPr>
              <a:lnSpc>
                <a:spcPct val="125000"/>
              </a:lnSpc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>
              <a:lnSpc>
                <a:spcPct val="125000"/>
              </a:lnSpc>
              <a:spcAft>
                <a:spcPts val="1200"/>
              </a:spcAft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8250"/>
            <a:ext cx="1733550" cy="365125"/>
          </a:xfrm>
        </p:spPr>
        <p:txBody>
          <a:bodyPr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AC1D5BC-9167-4C67-A918-653EEC796B92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18250"/>
            <a:ext cx="5334000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50" y="6318250"/>
            <a:ext cx="2428875" cy="365125"/>
          </a:xfrm>
        </p:spPr>
        <p:txBody>
          <a:bodyPr/>
          <a:lstStyle>
            <a:lvl1pPr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28B857C-AA3D-4BF1-B812-1B3E7E0C9DAD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2555ED-3A2F-934C-9852-89C1D24A7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491DB-D08A-7A4F-BFE5-7F726941A9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51754" y="559672"/>
            <a:ext cx="10867416" cy="13255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51754" y="2422187"/>
            <a:ext cx="10867416" cy="3560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45948" y="305746"/>
            <a:ext cx="1373221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B84E94E6-13AB-48AF-B5AD-7CE710BE4CEA}" type="datetime1">
              <a:rPr lang="fi-FI" smtClean="0"/>
              <a:t>2.12.2022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53375" y="306000"/>
            <a:ext cx="4006174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ipsum tekstiä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144800" y="6259070"/>
            <a:ext cx="1375200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A72800F5-1DB1-4EAC-9A24-7C81481F0BD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FAEB9-CFD2-5745-8FEA-3B7B9338C13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58494" y="6188531"/>
            <a:ext cx="503420" cy="503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626072-7CD6-994A-BDF3-0765DD58E5A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209259" y="6188530"/>
            <a:ext cx="619819" cy="5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50" r:id="rId4"/>
    <p:sldLayoutId id="2147483652" r:id="rId5"/>
    <p:sldLayoutId id="2147483657" r:id="rId6"/>
    <p:sldLayoutId id="2147483679" r:id="rId7"/>
    <p:sldLayoutId id="2147483659" r:id="rId8"/>
    <p:sldLayoutId id="2147483666" r:id="rId9"/>
    <p:sldLayoutId id="2147483656" r:id="rId10"/>
    <p:sldLayoutId id="2147483654" r:id="rId11"/>
    <p:sldLayoutId id="2147483655" r:id="rId12"/>
    <p:sldLayoutId id="2147483684" r:id="rId13"/>
    <p:sldLayoutId id="2147483687" r:id="rId14"/>
    <p:sldLayoutId id="2147483685" r:id="rId15"/>
    <p:sldLayoutId id="2147483688" r:id="rId16"/>
    <p:sldLayoutId id="2147483661" r:id="rId17"/>
    <p:sldLayoutId id="2147483676" r:id="rId18"/>
    <p:sldLayoutId id="2147483690" r:id="rId19"/>
    <p:sldLayoutId id="2147483677" r:id="rId20"/>
    <p:sldLayoutId id="2147483662" r:id="rId21"/>
    <p:sldLayoutId id="2147483664" r:id="rId2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34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234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95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CDDCA-2A1D-490F-AAE6-D83CF7CF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60D22-0CD9-4F24-BF3F-9DF95EC1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B79A4-2F8E-4FCF-ABB6-5A9AB9CB6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i-FI"/>
              <a:t>www.sininauhasaatio.fi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37F8-06D2-4329-9FC1-0052E7D99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A407-9CB1-49AD-B111-E3562D905E1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240ED2-2E5B-429F-92F6-A221CABE03D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17" y="6385854"/>
            <a:ext cx="1741283" cy="3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suntoensin.fi/assets/files/2017/10/Laatusuositukset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813020"/>
            <a:ext cx="9144000" cy="29048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7500" dirty="0"/>
              <a:t>Näkökulmia </a:t>
            </a:r>
            <a:r>
              <a:rPr lang="fi-FI" dirty="0"/>
              <a:t>naapurustotyöhön</a:t>
            </a:r>
            <a:endParaRPr lang="fi-FI" sz="75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887589"/>
            <a:ext cx="9144000" cy="625474"/>
          </a:xfrm>
        </p:spPr>
        <p:txBody>
          <a:bodyPr>
            <a:normAutofit/>
          </a:bodyPr>
          <a:lstStyle/>
          <a:p>
            <a:r>
              <a:rPr lang="fi-FI" sz="1800" dirty="0"/>
              <a:t>Felicia Kazandjian, Kirsi Veijola, Kimmo Hannus</a:t>
            </a:r>
          </a:p>
        </p:txBody>
      </p:sp>
      <p:pic>
        <p:nvPicPr>
          <p:cNvPr id="4" name="Kuva 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71A39E1-A88E-45AD-96B2-331865CD4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07" y="6006570"/>
            <a:ext cx="3394365" cy="5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CA417A2-BBF3-4C1B-A731-BCD7D7C01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9" y="1376979"/>
            <a:ext cx="11142652" cy="4734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dirty="0"/>
              <a:t>Loppuraportissa jo neljä mainintaa ympäristötyöstä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”Palveluntuottajien käynnistämän kehittämistyön tuloksena asumissosiaaliseen työhön syntyi uusia sisältöjä, kuten yhteisökuntoutuksen menetelmät, ympäristötyö ja erilaiset matalan kynnyksen toimintamuodot. ” </a:t>
            </a:r>
          </a:p>
          <a:p>
            <a:pPr marL="0" indent="0">
              <a:buNone/>
            </a:pPr>
            <a:endParaRPr lang="fi-FI" sz="2100" dirty="0"/>
          </a:p>
          <a:p>
            <a:endParaRPr lang="fi-FI" sz="2100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84CFB2E-3174-484F-A41C-8420C4B1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59672"/>
            <a:ext cx="10867416" cy="387001"/>
          </a:xfrm>
        </p:spPr>
        <p:txBody>
          <a:bodyPr>
            <a:normAutofit fontScale="90000"/>
          </a:bodyPr>
          <a:lstStyle/>
          <a:p>
            <a:r>
              <a:rPr lang="fi-FI" dirty="0"/>
              <a:t>Paavo II 2012 - 2015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E8A6597-0FF5-472A-B0FD-34860D96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973" y="4033503"/>
            <a:ext cx="5287113" cy="2362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F0C87348-02FC-44FB-9537-7A517A31B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A2A9EB-B8B3-4F74-A4CE-F6D8DE4D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99" y="387106"/>
            <a:ext cx="6663601" cy="484094"/>
          </a:xfrm>
        </p:spPr>
        <p:txBody>
          <a:bodyPr>
            <a:normAutofit fontScale="90000"/>
          </a:bodyPr>
          <a:lstStyle/>
          <a:p>
            <a:r>
              <a:rPr lang="fi-FI" dirty="0"/>
              <a:t>Paavo II 2012 - 2015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718568-D393-45B2-851D-BA23209B4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729" y="1075765"/>
            <a:ext cx="6906410" cy="4911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dirty="0"/>
              <a:t>”Toimintakäytännöt vakiintuivat ensin asumisyksiköihin pääkaupunkiseudulla ja laajenivat vähitellen myös suurimpiin kaupunkikeskuksiin sekä hajautettuun asumiseen.”</a:t>
            </a: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Tiedon</a:t>
            </a:r>
            <a:r>
              <a:rPr lang="en-US" dirty="0"/>
              <a:t> ja </a:t>
            </a:r>
            <a:r>
              <a:rPr lang="en-US" dirty="0" err="1"/>
              <a:t>toimintamallien</a:t>
            </a:r>
            <a:r>
              <a:rPr lang="en-US" dirty="0"/>
              <a:t> </a:t>
            </a:r>
            <a:r>
              <a:rPr lang="en-US" dirty="0" err="1"/>
              <a:t>levittäjänä</a:t>
            </a:r>
            <a:r>
              <a:rPr lang="en-US" dirty="0"/>
              <a:t> </a:t>
            </a:r>
            <a:r>
              <a:rPr lang="en-US" dirty="0" err="1"/>
              <a:t>toimi</a:t>
            </a:r>
            <a:r>
              <a:rPr lang="en-US" dirty="0"/>
              <a:t> </a:t>
            </a:r>
            <a:r>
              <a:rPr lang="en-US" dirty="0" err="1"/>
              <a:t>ohjelman</a:t>
            </a:r>
            <a:r>
              <a:rPr lang="en-US" dirty="0"/>
              <a:t> </a:t>
            </a:r>
            <a:r>
              <a:rPr lang="en-US" dirty="0" err="1"/>
              <a:t>kehittämistyön</a:t>
            </a:r>
            <a:r>
              <a:rPr lang="en-US" dirty="0"/>
              <a:t> </a:t>
            </a:r>
            <a:r>
              <a:rPr lang="en-US" dirty="0" err="1"/>
              <a:t>alusta</a:t>
            </a:r>
            <a:r>
              <a:rPr lang="en-US" dirty="0"/>
              <a:t> -  </a:t>
            </a:r>
            <a:r>
              <a:rPr lang="en-US" dirty="0" err="1"/>
              <a:t>Verkostokehittäjät</a:t>
            </a:r>
            <a:r>
              <a:rPr lang="en-US" dirty="0"/>
              <a:t> </a:t>
            </a:r>
            <a:r>
              <a:rPr lang="en-US" dirty="0" err="1"/>
              <a:t>hanke</a:t>
            </a:r>
            <a:r>
              <a:rPr lang="en-US" dirty="0"/>
              <a:t>.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CC74B895-49AB-4443-8EFD-0E30D85119A1}"/>
              </a:ext>
            </a:extLst>
          </p:cNvPr>
          <p:cNvSpPr/>
          <p:nvPr/>
        </p:nvSpPr>
        <p:spPr>
          <a:xfrm>
            <a:off x="7555454" y="279699"/>
            <a:ext cx="4313817" cy="5824991"/>
          </a:xfrm>
          <a:prstGeom prst="roundRect">
            <a:avLst/>
          </a:prstGeom>
          <a:solidFill>
            <a:srgbClr val="FF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VERKOSTOKEHITTÄJÄT-hanke: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Y-Säätiö: hajasijoitettu asuntokanta, asuntovuokraus 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Vailla vakinaista asuntoa ry: asukasosallisuus palveluiden suunnittelussa ja toteutuksessa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Rauman Seudun Katulähetys: kotiin saatava tuki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Helsingin Diakonissalaitos: yhteisöllisyys, ympäristötyö ja nuoret</a:t>
            </a:r>
          </a:p>
          <a:p>
            <a:pPr algn="ctr"/>
            <a:endParaRPr lang="fi-FI" dirty="0"/>
          </a:p>
          <a:p>
            <a:pPr algn="ctr"/>
            <a:r>
              <a:rPr lang="fi-FI" dirty="0"/>
              <a:t>Sininauhasäätiö: vaikeimmassa asemassa olevien asunnottomien kuntouttava asuminen.</a:t>
            </a:r>
          </a:p>
        </p:txBody>
      </p:sp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185902D-D9AB-4579-9ED6-945E915A2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A21BC3D-4CC5-BE24-9FEE-D22E0D3C3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1" y="6263556"/>
            <a:ext cx="2307837" cy="405714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550333B9-1354-0AE9-6C07-843937AD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13" y="306433"/>
            <a:ext cx="10867416" cy="663072"/>
          </a:xfrm>
        </p:spPr>
        <p:txBody>
          <a:bodyPr/>
          <a:lstStyle/>
          <a:p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00ABE6"/>
                </a:solidFill>
                <a:effectLst/>
                <a:uLnTx/>
                <a:uFillTx/>
                <a:latin typeface="Minion Pro" panose="02040503050306020203" pitchFamily="18" charset="0"/>
                <a:ea typeface="+mj-ea"/>
                <a:cs typeface="+mj-cs"/>
              </a:rPr>
              <a:t>AE-laatusuosituksia naapurustotyöhön </a:t>
            </a: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4724590-A991-CDCF-B414-E69EB00919D3}"/>
              </a:ext>
            </a:extLst>
          </p:cNvPr>
          <p:cNvSpPr txBox="1"/>
          <p:nvPr/>
        </p:nvSpPr>
        <p:spPr>
          <a:xfrm>
            <a:off x="322520" y="1336617"/>
            <a:ext cx="1096925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Työntekijäresurssi on mitoitettu asiakastarpeen mukaan ja se mahdollistaa myös asukkaiden sosiaalisen kuntoutumisen tukemisen. Arjen mielekkään tekemisen vastuuhenkilö on nimetty ja ympäristötyöhön (naapurustotyö) on varattu resursseja (kohta 4)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Asumisen häiriötilanteisiin ja muihin asumisen ongelmiin kuten vuokravelkoihin puututaan nopeasti ja asukasta tuetaan tilanteen selvittämisessä (kohta 9)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Asukas tietää miten vaikuttaa asumista ja yhteisöä koskeviin asioihin sekä asumispalvelun toteutukseen ja kehittämiseen (kohta 17)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Asukkaalla on mahdollisuus kokea asunto kodiksi, esim. vuokrasopimukset ja hallinnolliset ratkaisut tukevat asumisen jatkuvuutta ja pysyvyyttä. Mahdolliset muutot toteutetaan asukkaan tarpeet huomioiden ja muutostilanteisiin taataan asukkaalle riittävä tuki (kohta 22)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Tuemme asukkaan osallisuutta omaa elämää koskevissa asioissa sekä kiinnittymistä ympäröivään yhteisöön. Vahvistetaan yhteydenpitoa luonnollisiin verkostoihin, kuten perheenjäseniin (kohta 23)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Asumisyksiköissä ympäristötyötä tehdään suunnitelmallisesti ja asukkailla on keskeinen rooli toteutuksessa. Yhdessä asukkaiden kanssa edistetään suvaitsevuutta ja ehkäistään leimaantumista lähiyhteisöissä ja valtakunnallisesti. (kohta 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hlinkClick r:id="rId4"/>
              </a:rPr>
              <a:t>https://asuntoensin.fi/assets/files/2017/10/Laatusuositukset.pdf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48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6469CCFA-B821-48BA-8043-B905F05FA4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B376D148-AD59-443D-8AC5-3AEB92E6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232757"/>
            <a:ext cx="5084028" cy="818804"/>
          </a:xfrm>
        </p:spPr>
        <p:txBody>
          <a:bodyPr/>
          <a:lstStyle/>
          <a:p>
            <a:r>
              <a:rPr lang="fi-FI" sz="4000" dirty="0"/>
              <a:t>Naapurustotyö tänään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937C3C3-71A6-4CB5-89F5-1CE3F792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261873"/>
            <a:ext cx="5012368" cy="4407408"/>
          </a:xfrm>
        </p:spPr>
        <p:txBody>
          <a:bodyPr>
            <a:noAutofit/>
          </a:bodyPr>
          <a:lstStyle/>
          <a:p>
            <a:r>
              <a:rPr lang="fi-FI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Naapurustotyön on </a:t>
            </a:r>
            <a:r>
              <a:rPr lang="fi-FI" sz="2200" b="0" dirty="0">
                <a:solidFill>
                  <a:srgbClr val="000000"/>
                </a:solidFill>
                <a:latin typeface="Arial" panose="020B0604020202020204" pitchFamily="34" charset="0"/>
              </a:rPr>
              <a:t>oltava</a:t>
            </a:r>
            <a:r>
              <a:rPr lang="fi-FI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kiinteä osa päihde- ja asunto ensin ym. palveluita. Ei riitä ”kyllä me puututaan jos tulee ongelmia” asenne.</a:t>
            </a:r>
          </a:p>
          <a:p>
            <a:endParaRPr lang="fi-FI" sz="22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i-FI" sz="2200" b="0" dirty="0">
                <a:solidFill>
                  <a:srgbClr val="000000"/>
                </a:solidFill>
                <a:latin typeface="Arial" panose="020B0604020202020204" pitchFamily="34" charset="0"/>
              </a:rPr>
              <a:t>Uuden yksikön toimintaa suunnitellessa, huomioimme naapuruston mahdollisimman aikaisessa vaiheessa.</a:t>
            </a:r>
          </a:p>
          <a:p>
            <a:endParaRPr lang="fi-FI" sz="22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i-FI" sz="2200" b="0" dirty="0">
                <a:solidFill>
                  <a:srgbClr val="000000"/>
                </a:solidFill>
                <a:latin typeface="Arial" panose="020B0604020202020204" pitchFamily="34" charset="0"/>
              </a:rPr>
              <a:t>Joukko paikallisia ratkaisuja. Toiminta määrittyy kunkin naapuruston tarpeiden mukaan.</a:t>
            </a:r>
          </a:p>
        </p:txBody>
      </p:sp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199EC12-7DBB-4A6E-9691-AD7AE91A5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6372675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14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DFF08E67-CCD9-4D96-A0A3-BC11497373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FEDB14F-3743-4B7D-B146-E434AAA1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02920"/>
            <a:ext cx="4952212" cy="1463040"/>
          </a:xfrm>
        </p:spPr>
        <p:txBody>
          <a:bodyPr/>
          <a:lstStyle/>
          <a:p>
            <a:r>
              <a:rPr lang="fi-FI" dirty="0"/>
              <a:t>Naapurustotyön näkökulmat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F714A18-ED9F-4784-B3F9-5B66C8EA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258568"/>
            <a:ext cx="5042294" cy="372394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i-FI" dirty="0"/>
              <a:t>Mahdollisten häiriöiden hallinta ja ennaltaehkäisy</a:t>
            </a:r>
          </a:p>
          <a:p>
            <a:pPr marL="457200" indent="-457200">
              <a:buAutoNum type="arabicPeriod"/>
            </a:pPr>
            <a:r>
              <a:rPr lang="fi-FI" dirty="0"/>
              <a:t>Toimijoiden toipumisen edistämistä</a:t>
            </a:r>
          </a:p>
          <a:p>
            <a:pPr marL="457200" indent="-457200">
              <a:buAutoNum type="arabicPeriod"/>
            </a:pPr>
            <a:r>
              <a:rPr lang="fi-FI" dirty="0"/>
              <a:t>Alueen yhteisöllisyyden lisääminen</a:t>
            </a:r>
          </a:p>
          <a:p>
            <a:pPr marL="457200" indent="-457200">
              <a:buAutoNum type="arabicPeriod"/>
            </a:pPr>
            <a:r>
              <a:rPr lang="fi-FI" dirty="0"/>
              <a:t>Yhteiskunnallinen vaikuttaminen</a:t>
            </a:r>
          </a:p>
        </p:txBody>
      </p:sp>
    </p:spTree>
    <p:extLst>
      <p:ext uri="{BB962C8B-B14F-4D97-AF65-F5344CB8AC3E}">
        <p14:creationId xmlns:p14="http://schemas.microsoft.com/office/powerpoint/2010/main" val="363876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FEDB14F-3743-4B7D-B146-E434AAA1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02920"/>
            <a:ext cx="10759575" cy="1070495"/>
          </a:xfrm>
        </p:spPr>
        <p:txBody>
          <a:bodyPr/>
          <a:lstStyle/>
          <a:p>
            <a:r>
              <a:rPr lang="fi-FI" sz="4000" b="0" dirty="0"/>
              <a:t>Onko kyse konkreettisista ongelmista vai peloista ja mielikuvista? </a:t>
            </a:r>
            <a:r>
              <a:rPr lang="fi-FI" sz="4000" dirty="0"/>
              <a:t> 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F714A18-ED9F-4784-B3F9-5B66C8EA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35" y="1877569"/>
            <a:ext cx="10895839" cy="4174217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>
              <a:buChar char="•"/>
            </a:pPr>
            <a:endParaRPr lang="fi-FI" b="0" dirty="0">
              <a:cs typeface="Arial" panose="020B0604020202020204"/>
            </a:endParaRPr>
          </a:p>
          <a:p>
            <a:pPr>
              <a:buChar char="•"/>
            </a:pPr>
            <a:r>
              <a:rPr lang="fi-FI" dirty="0">
                <a:ea typeface="+mn-lt"/>
                <a:cs typeface="+mn-lt"/>
              </a:rPr>
              <a:t> Polarisaatio on ajatusrakenne – me vastaan ne </a:t>
            </a:r>
            <a:endParaRPr lang="fi-FI" dirty="0"/>
          </a:p>
          <a:p>
            <a:endParaRPr lang="fi-FI" b="0" dirty="0">
              <a:ea typeface="+mn-lt"/>
              <a:cs typeface="+mn-lt"/>
            </a:endParaRPr>
          </a:p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 Itsessään neutraali me ja ne -ajatusrakenne muuttuu ongelmalliseksi kun se vahvistuu ja muuttuu mustavalkoiseksi ja ehdottomaksi. Ryhmät asetetaan vastakkain ryhmien oletettujen ominaisuuksien perusteella. </a:t>
            </a:r>
            <a:endParaRPr lang="fi-FI" dirty="0"/>
          </a:p>
          <a:p>
            <a:endParaRPr lang="fi-FI" b="0" dirty="0">
              <a:ea typeface="+mn-lt"/>
              <a:cs typeface="+mn-lt"/>
            </a:endParaRPr>
          </a:p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 Polarisaation bensana toimii identiteettipuhe: ”He toimivat aina noin”. Vastakkaiseen ryhmään liitetään kielteinen määritelmä ja näin muodostuu kielteinen mielikuva. </a:t>
            </a:r>
            <a:endParaRPr lang="fi-FI" dirty="0"/>
          </a:p>
          <a:p>
            <a:endParaRPr lang="fi-FI" b="0" dirty="0">
              <a:ea typeface="+mn-lt"/>
              <a:cs typeface="+mn-lt"/>
            </a:endParaRPr>
          </a:p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 Polarisaatio toimii vaistomaisen tunnedynamiikan tasolla. Polarisoitumisessa ei ole kyse faktoista vaan siitä miltä asiat tuntuvat. </a:t>
            </a:r>
            <a:endParaRPr lang="fi-FI" dirty="0"/>
          </a:p>
          <a:p>
            <a:endParaRPr lang="fi-FI" b="0" dirty="0">
              <a:ea typeface="+mn-lt"/>
              <a:cs typeface="+mn-lt"/>
            </a:endParaRPr>
          </a:p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 Ongelmiin puuttumisen lisäksi naapurustotyöllä voidaan myös työskennellä polarisaation vähentämisen eteen. Ymmärryksen lisäämisen kautta, myös solidaarisuus ja empatia lisääntyy ja pelot väistyvät. Näin myös turvallisuudentunne lisääntyy.  </a:t>
            </a:r>
            <a:endParaRPr lang="fi-FI">
              <a:cs typeface="Arial" panose="020B0604020202020204"/>
            </a:endParaRPr>
          </a:p>
          <a:p>
            <a:pPr marL="457200" indent="-457200">
              <a:buAutoNum type="arabicPeriod"/>
            </a:pPr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55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FEDB14F-3743-4B7D-B146-E434AAA16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02920"/>
            <a:ext cx="4952212" cy="666404"/>
          </a:xfrm>
        </p:spPr>
        <p:txBody>
          <a:bodyPr/>
          <a:lstStyle/>
          <a:p>
            <a:r>
              <a:rPr lang="fi-FI" dirty="0"/>
              <a:t>D-asemat</a:t>
            </a:r>
            <a:endParaRPr lang="fi-FI" dirty="0">
              <a:cs typeface="Arial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F714A18-ED9F-4784-B3F9-5B66C8EAE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311841"/>
            <a:ext cx="11253748" cy="4670672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Tarjoavat kaikille alueen ihmisille yhteistä, avointa ja diagnoosivapaata olemista, yhdessä tekemistä ja yhdessä elämisen taitojen vahvistamista. D-asemilla järjestetään</a:t>
            </a:r>
            <a:endParaRPr lang="fi-FI" dirty="0">
              <a:cs typeface="Arial" panose="020B0604020202020204"/>
            </a:endParaRPr>
          </a:p>
          <a:p>
            <a:pPr marL="807720" lvl="1" indent="-233680"/>
            <a:r>
              <a:rPr lang="fi-FI" dirty="0">
                <a:ea typeface="+mn-lt"/>
                <a:cs typeface="+mn-lt"/>
              </a:rPr>
              <a:t>CABLE (</a:t>
            </a:r>
            <a:r>
              <a:rPr lang="fi-FI" dirty="0" err="1">
                <a:ea typeface="+mn-lt"/>
                <a:cs typeface="+mn-lt"/>
              </a:rPr>
              <a:t>Community</a:t>
            </a:r>
            <a:r>
              <a:rPr lang="fi-FI" dirty="0">
                <a:ea typeface="+mn-lt"/>
                <a:cs typeface="+mn-lt"/>
              </a:rPr>
              <a:t> Action </a:t>
            </a:r>
            <a:r>
              <a:rPr lang="fi-FI" dirty="0" err="1">
                <a:ea typeface="+mn-lt"/>
                <a:cs typeface="+mn-lt"/>
              </a:rPr>
              <a:t>Based</a:t>
            </a:r>
            <a:r>
              <a:rPr lang="fi-FI" dirty="0">
                <a:ea typeface="+mn-lt"/>
                <a:cs typeface="+mn-lt"/>
              </a:rPr>
              <a:t> Learning for Empowerment) valmennuksia, joissa etsitään kyvykkyyksiä, inhimillisesti yhteisiä ajatuksia ja arvoja, tuntemuksia ja pyrkimyksiä.</a:t>
            </a:r>
            <a:endParaRPr lang="fi-FI" dirty="0"/>
          </a:p>
          <a:p>
            <a:pPr marL="807720" lvl="1" indent="-233680"/>
            <a:r>
              <a:rPr lang="fi-FI" dirty="0">
                <a:ea typeface="+mn-lt"/>
                <a:cs typeface="+mn-lt"/>
              </a:rPr>
              <a:t>Dialogit ovat hyödyllinen työkalu toisten ihmisten näkökulmien ymmärtämiseen ja yhteisten inhimillisten intressien selvittämiseen.</a:t>
            </a:r>
            <a:endParaRPr lang="fi-FI" dirty="0"/>
          </a:p>
          <a:p>
            <a:pPr marL="807720" lvl="1" indent="-233680"/>
            <a:r>
              <a:rPr lang="fi-FI" dirty="0">
                <a:ea typeface="+mn-lt"/>
                <a:cs typeface="+mn-lt"/>
              </a:rPr>
              <a:t>Verkostojen kautta vahvistetaan yhdessä tekemisen tarkoituksenmukaisuutta ja monenlaisten äänten kuulumista päätöksenteossa. </a:t>
            </a:r>
            <a:endParaRPr lang="fi-FI" dirty="0"/>
          </a:p>
          <a:p>
            <a:pPr marL="807720" lvl="1" indent="-233680"/>
            <a:r>
              <a:rPr lang="fi-FI" dirty="0">
                <a:ea typeface="+mn-lt"/>
                <a:cs typeface="+mn-lt"/>
              </a:rPr>
              <a:t>Jalkautumisia (hurstin jono, picnic ja kaakaot)</a:t>
            </a:r>
            <a:endParaRPr lang="fi-FI" dirty="0"/>
          </a:p>
          <a:p>
            <a:pPr marL="807720" lvl="1" indent="-233680"/>
            <a:r>
              <a:rPr lang="fi-FI" dirty="0">
                <a:ea typeface="+mn-lt"/>
                <a:cs typeface="+mn-lt"/>
              </a:rPr>
              <a:t>Tapahtumia (Kallio kipinöi, juhannustanssit…)</a:t>
            </a:r>
            <a:endParaRPr lang="fi-FI" dirty="0"/>
          </a:p>
          <a:p>
            <a:pPr>
              <a:buChar char="•"/>
            </a:pPr>
            <a:r>
              <a:rPr lang="fi-FI" b="0" dirty="0">
                <a:ea typeface="+mn-lt"/>
                <a:cs typeface="+mn-lt"/>
              </a:rPr>
              <a:t>D-asemien työntekijät näkevät asennemuutoksia: rasismiin liittyvät muutokset, picniceillä suhteessa päihteitä käyttäviin ihmisiin, sallivampi ilmapiiri, luottamus omiin taitoihin ja toisiin ihmisiin, myötätunto itseä ja muita kohtaan, ystävyyssuhteita ym. </a:t>
            </a:r>
            <a:endParaRPr lang="fi-FI" dirty="0"/>
          </a:p>
          <a:p>
            <a:pPr marL="457200" indent="-457200">
              <a:buAutoNum type="arabicPeriod"/>
            </a:pPr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36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A80D3A5C-264C-49EF-886D-818FA23799E2}"/>
              </a:ext>
            </a:extLst>
          </p:cNvPr>
          <p:cNvSpPr txBox="1"/>
          <p:nvPr/>
        </p:nvSpPr>
        <p:spPr>
          <a:xfrm>
            <a:off x="2270760" y="3670923"/>
            <a:ext cx="1564642" cy="5386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sz="1100" dirty="0"/>
              <a:t>yhteisövalmennukset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6EB72A9-096E-C254-1EBD-7561B2A474DF}"/>
              </a:ext>
            </a:extLst>
          </p:cNvPr>
          <p:cNvSpPr txBox="1"/>
          <p:nvPr/>
        </p:nvSpPr>
        <p:spPr>
          <a:xfrm>
            <a:off x="3291840" y="1565998"/>
            <a:ext cx="91750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400" dirty="0"/>
              <a:t>yhteisökokoukset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FFD6761A-C26A-8359-E44C-064F2A56945F}"/>
              </a:ext>
            </a:extLst>
          </p:cNvPr>
          <p:cNvCxnSpPr/>
          <p:nvPr/>
        </p:nvCxnSpPr>
        <p:spPr>
          <a:xfrm>
            <a:off x="314960" y="3429000"/>
            <a:ext cx="11551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B1DA39F7-2D83-B6C3-3321-23E64BA02526}"/>
              </a:ext>
            </a:extLst>
          </p:cNvPr>
          <p:cNvCxnSpPr>
            <a:cxnSpLocks/>
          </p:cNvCxnSpPr>
          <p:nvPr/>
        </p:nvCxnSpPr>
        <p:spPr>
          <a:xfrm flipV="1">
            <a:off x="5679440" y="416560"/>
            <a:ext cx="0" cy="605536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BC0468A-186A-E8E7-1049-2BD486BF2F21}"/>
              </a:ext>
            </a:extLst>
          </p:cNvPr>
          <p:cNvSpPr txBox="1"/>
          <p:nvPr/>
        </p:nvSpPr>
        <p:spPr>
          <a:xfrm>
            <a:off x="7331637" y="1457285"/>
            <a:ext cx="86359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Dialogit</a:t>
            </a:r>
          </a:p>
          <a:p>
            <a:endParaRPr lang="fi-FI" sz="1200" dirty="0"/>
          </a:p>
          <a:p>
            <a:endParaRPr lang="fi-FI" sz="1200" dirty="0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0BFABD2-C588-0CD3-2611-4982D4177CC7}"/>
              </a:ext>
            </a:extLst>
          </p:cNvPr>
          <p:cNvSpPr txBox="1"/>
          <p:nvPr/>
        </p:nvSpPr>
        <p:spPr>
          <a:xfrm>
            <a:off x="6103079" y="963233"/>
            <a:ext cx="1148081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050" dirty="0"/>
              <a:t>Työntekijäresurssit/sosiaalisen kuntoutuksen tukeminen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DF705EA5-5E2C-DA87-AF1A-17CFB9178A8B}"/>
              </a:ext>
            </a:extLst>
          </p:cNvPr>
          <p:cNvSpPr txBox="1"/>
          <p:nvPr/>
        </p:nvSpPr>
        <p:spPr>
          <a:xfrm>
            <a:off x="1991360" y="1742088"/>
            <a:ext cx="863600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000" dirty="0"/>
              <a:t>Alueellisten verkostojen tapaamiset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0F160037-3B6E-C451-54D5-BE7B3452F4F0}"/>
              </a:ext>
            </a:extLst>
          </p:cNvPr>
          <p:cNvSpPr txBox="1"/>
          <p:nvPr/>
        </p:nvSpPr>
        <p:spPr>
          <a:xfrm>
            <a:off x="3818662" y="658287"/>
            <a:ext cx="8636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400" dirty="0"/>
              <a:t>saavutettavuus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11893860-813E-43FB-9778-371C8F2B4EF8}"/>
              </a:ext>
            </a:extLst>
          </p:cNvPr>
          <p:cNvSpPr txBox="1"/>
          <p:nvPr/>
        </p:nvSpPr>
        <p:spPr>
          <a:xfrm>
            <a:off x="8328873" y="2671579"/>
            <a:ext cx="863600" cy="2539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050" dirty="0"/>
              <a:t>tapahtumat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D655B0B8-050B-1D80-F452-04F690A80AED}"/>
              </a:ext>
            </a:extLst>
          </p:cNvPr>
          <p:cNvSpPr txBox="1"/>
          <p:nvPr/>
        </p:nvSpPr>
        <p:spPr>
          <a:xfrm>
            <a:off x="2453641" y="505936"/>
            <a:ext cx="863600" cy="5386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100" dirty="0"/>
              <a:t>Sovittelu</a:t>
            </a:r>
          </a:p>
          <a:p>
            <a:endParaRPr lang="fi-FI" dirty="0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79A61BE6-4276-2A22-A280-788EACAB43E9}"/>
              </a:ext>
            </a:extLst>
          </p:cNvPr>
          <p:cNvSpPr txBox="1"/>
          <p:nvPr/>
        </p:nvSpPr>
        <p:spPr>
          <a:xfrm>
            <a:off x="8503920" y="996825"/>
            <a:ext cx="8636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100" dirty="0"/>
              <a:t>Ympäristökierros</a:t>
            </a:r>
          </a:p>
          <a:p>
            <a:endParaRPr lang="fi-FI" dirty="0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990F3D52-78A1-8489-186F-B8C9D38C3251}"/>
              </a:ext>
            </a:extLst>
          </p:cNvPr>
          <p:cNvSpPr txBox="1"/>
          <p:nvPr/>
        </p:nvSpPr>
        <p:spPr>
          <a:xfrm>
            <a:off x="1016001" y="505936"/>
            <a:ext cx="863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100" dirty="0"/>
              <a:t>Naapurustotapaamiset</a:t>
            </a:r>
          </a:p>
          <a:p>
            <a:endParaRPr lang="fi-FI" dirty="0"/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1757A436-DC5D-3C1A-6721-18A5B7356A64}"/>
              </a:ext>
            </a:extLst>
          </p:cNvPr>
          <p:cNvSpPr txBox="1"/>
          <p:nvPr/>
        </p:nvSpPr>
        <p:spPr>
          <a:xfrm>
            <a:off x="2651466" y="4663502"/>
            <a:ext cx="99268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000" dirty="0"/>
              <a:t>Palautteeseen vastaaminen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1E058FB4-226A-59D5-83EF-9E98C47C1857}"/>
              </a:ext>
            </a:extLst>
          </p:cNvPr>
          <p:cNvSpPr txBox="1"/>
          <p:nvPr/>
        </p:nvSpPr>
        <p:spPr>
          <a:xfrm>
            <a:off x="3939120" y="4803839"/>
            <a:ext cx="863600" cy="9387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100" dirty="0"/>
              <a:t>Julkinen keskustelu (some, blogit, yms.)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CCF1746E-D0BF-0C8E-E5F1-006635A5D63A}"/>
              </a:ext>
            </a:extLst>
          </p:cNvPr>
          <p:cNvSpPr txBox="1"/>
          <p:nvPr/>
        </p:nvSpPr>
        <p:spPr>
          <a:xfrm>
            <a:off x="8372177" y="5433293"/>
            <a:ext cx="863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vuokrasopimukset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1CD2C32F-072A-8CAE-D153-F9DFE50FDAD7}"/>
              </a:ext>
            </a:extLst>
          </p:cNvPr>
          <p:cNvSpPr txBox="1"/>
          <p:nvPr/>
        </p:nvSpPr>
        <p:spPr>
          <a:xfrm>
            <a:off x="258135" y="2346736"/>
            <a:ext cx="1309935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100" dirty="0"/>
              <a:t>Häiriötilanteeseen puuttuminen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3D9AEDA5-912A-09AD-0F1B-100C491275E5}"/>
              </a:ext>
            </a:extLst>
          </p:cNvPr>
          <p:cNvSpPr txBox="1"/>
          <p:nvPr/>
        </p:nvSpPr>
        <p:spPr>
          <a:xfrm>
            <a:off x="7309787" y="3744063"/>
            <a:ext cx="1350011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Verto koulutus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F8A2C5B0-54C2-331D-CA15-645291297FE1}"/>
              </a:ext>
            </a:extLst>
          </p:cNvPr>
          <p:cNvSpPr txBox="1"/>
          <p:nvPr/>
        </p:nvSpPr>
        <p:spPr>
          <a:xfrm>
            <a:off x="7073899" y="2470331"/>
            <a:ext cx="863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Firman vaatteet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5CA59CC2-29D4-034B-6101-9DFC2BC4F4F1}"/>
              </a:ext>
            </a:extLst>
          </p:cNvPr>
          <p:cNvSpPr txBox="1"/>
          <p:nvPr/>
        </p:nvSpPr>
        <p:spPr>
          <a:xfrm>
            <a:off x="5156052" y="1545414"/>
            <a:ext cx="1046773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toimintasuunnitelma</a:t>
            </a:r>
          </a:p>
          <a:p>
            <a:endParaRPr lang="fi-FI" dirty="0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B35DEB35-C9C5-10B7-DED2-3D326AAF97E0}"/>
              </a:ext>
            </a:extLst>
          </p:cNvPr>
          <p:cNvSpPr txBox="1"/>
          <p:nvPr/>
        </p:nvSpPr>
        <p:spPr>
          <a:xfrm>
            <a:off x="9879797" y="1478021"/>
            <a:ext cx="86360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Seuranta/datan kerääminen ja jakaminen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246FD40A-8511-006E-B065-5C2BE94DA412}"/>
              </a:ext>
            </a:extLst>
          </p:cNvPr>
          <p:cNvSpPr txBox="1"/>
          <p:nvPr/>
        </p:nvSpPr>
        <p:spPr>
          <a:xfrm>
            <a:off x="8827176" y="1859469"/>
            <a:ext cx="863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talkoot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4B61AE3-E87F-6875-BBBE-7F1A7909202B}"/>
              </a:ext>
            </a:extLst>
          </p:cNvPr>
          <p:cNvSpPr txBox="1"/>
          <p:nvPr/>
        </p:nvSpPr>
        <p:spPr>
          <a:xfrm>
            <a:off x="6075495" y="2203781"/>
            <a:ext cx="93294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Tiedon jakaminen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1C34DD3-4410-A71B-F31B-E5B9D0AD230E}"/>
              </a:ext>
            </a:extLst>
          </p:cNvPr>
          <p:cNvSpPr txBox="1"/>
          <p:nvPr/>
        </p:nvSpPr>
        <p:spPr>
          <a:xfrm>
            <a:off x="7209787" y="4660099"/>
            <a:ext cx="8636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Tutuksi tuleminen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DE82EA0-8DA3-EE24-5B7D-A2B5B979E0D3}"/>
              </a:ext>
            </a:extLst>
          </p:cNvPr>
          <p:cNvSpPr txBox="1"/>
          <p:nvPr/>
        </p:nvSpPr>
        <p:spPr>
          <a:xfrm>
            <a:off x="7523479" y="5272044"/>
            <a:ext cx="863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Puolesta puhuminen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7AB6CA0-595B-91FB-96D7-9164B5AA63A1}"/>
              </a:ext>
            </a:extLst>
          </p:cNvPr>
          <p:cNvSpPr txBox="1"/>
          <p:nvPr/>
        </p:nvSpPr>
        <p:spPr>
          <a:xfrm>
            <a:off x="9213909" y="5088428"/>
            <a:ext cx="124183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Ihmisoikeuksien puolustaminen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AB33713-4E98-93F3-8BDE-F8D38E87255C}"/>
              </a:ext>
            </a:extLst>
          </p:cNvPr>
          <p:cNvSpPr txBox="1"/>
          <p:nvPr/>
        </p:nvSpPr>
        <p:spPr>
          <a:xfrm>
            <a:off x="7149528" y="214144"/>
            <a:ext cx="1341831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v-SE" sz="1200" dirty="0" err="1"/>
              <a:t>Ohjataan</a:t>
            </a:r>
            <a:r>
              <a:rPr lang="sv-SE" sz="1200" dirty="0"/>
              <a:t> </a:t>
            </a:r>
            <a:r>
              <a:rPr lang="sv-SE" sz="1200" dirty="0" err="1"/>
              <a:t>asiakkaita</a:t>
            </a:r>
            <a:r>
              <a:rPr lang="sv-SE" sz="1200" dirty="0"/>
              <a:t> </a:t>
            </a:r>
            <a:r>
              <a:rPr lang="sv-SE" sz="1200" dirty="0" err="1"/>
              <a:t>toimimaan</a:t>
            </a:r>
            <a:r>
              <a:rPr lang="sv-SE" sz="1200" dirty="0"/>
              <a:t> </a:t>
            </a:r>
            <a:r>
              <a:rPr lang="sv-SE" sz="1200" dirty="0" err="1"/>
              <a:t>asiallisesti</a:t>
            </a:r>
            <a:r>
              <a:rPr lang="sv-SE" sz="1200" dirty="0"/>
              <a:t> </a:t>
            </a:r>
            <a:r>
              <a:rPr lang="sv-SE" sz="1200" dirty="0" err="1"/>
              <a:t>ympäristössä</a:t>
            </a:r>
            <a:endParaRPr lang="fi-FI" sz="12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FBD168E-8D9C-414C-0C0B-3E8C41417023}"/>
              </a:ext>
            </a:extLst>
          </p:cNvPr>
          <p:cNvSpPr txBox="1"/>
          <p:nvPr/>
        </p:nvSpPr>
        <p:spPr>
          <a:xfrm>
            <a:off x="1811076" y="5517252"/>
            <a:ext cx="863600" cy="7554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E6E959D-CBFC-1CED-5BA5-EEED1DAEA213}"/>
              </a:ext>
            </a:extLst>
          </p:cNvPr>
          <p:cNvSpPr txBox="1"/>
          <p:nvPr/>
        </p:nvSpPr>
        <p:spPr>
          <a:xfrm>
            <a:off x="862193" y="4903762"/>
            <a:ext cx="8636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P</a:t>
            </a:r>
            <a:r>
              <a:rPr lang="fi-FI" sz="1200" dirty="0" err="1"/>
              <a:t>alvelun</a:t>
            </a:r>
            <a:r>
              <a:rPr lang="fi-FI" sz="1200" dirty="0"/>
              <a:t> irtisanominen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0632E7E-439A-1774-2319-2A35C60C10FB}"/>
              </a:ext>
            </a:extLst>
          </p:cNvPr>
          <p:cNvSpPr txBox="1"/>
          <p:nvPr/>
        </p:nvSpPr>
        <p:spPr>
          <a:xfrm>
            <a:off x="1002619" y="4172113"/>
            <a:ext cx="116230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v-SE" sz="1200" dirty="0" err="1"/>
              <a:t>Sitoutuminen</a:t>
            </a:r>
            <a:r>
              <a:rPr lang="sv-SE" sz="1200" dirty="0"/>
              <a:t> ja </a:t>
            </a:r>
            <a:r>
              <a:rPr lang="sv-SE" sz="1200" dirty="0" err="1"/>
              <a:t>säännöllisyys</a:t>
            </a:r>
            <a:endParaRPr lang="fi-FI" sz="12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332DA35-7098-D02A-E6D4-EA24A1878D95}"/>
              </a:ext>
            </a:extLst>
          </p:cNvPr>
          <p:cNvSpPr txBox="1"/>
          <p:nvPr/>
        </p:nvSpPr>
        <p:spPr>
          <a:xfrm>
            <a:off x="2181846" y="5352531"/>
            <a:ext cx="863600" cy="7554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23F2D71A-9438-A862-5962-E8084DD13907}"/>
              </a:ext>
            </a:extLst>
          </p:cNvPr>
          <p:cNvSpPr/>
          <p:nvPr/>
        </p:nvSpPr>
        <p:spPr>
          <a:xfrm>
            <a:off x="247183" y="2893245"/>
            <a:ext cx="1230021" cy="94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häiriöt</a:t>
            </a: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CBC4977E-4D57-62E4-8E25-8421A8F4D875}"/>
              </a:ext>
            </a:extLst>
          </p:cNvPr>
          <p:cNvSpPr/>
          <p:nvPr/>
        </p:nvSpPr>
        <p:spPr>
          <a:xfrm>
            <a:off x="10659718" y="2893245"/>
            <a:ext cx="1230021" cy="94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Voima-varat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DBD8B735-C9BD-BE40-98C5-A0A2BDDEF8F5}"/>
              </a:ext>
            </a:extLst>
          </p:cNvPr>
          <p:cNvSpPr/>
          <p:nvPr/>
        </p:nvSpPr>
        <p:spPr>
          <a:xfrm>
            <a:off x="5190960" y="179338"/>
            <a:ext cx="1230021" cy="94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Yhteis-kunta</a:t>
            </a:r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E8DBE67F-49DB-9CE4-E201-6F99AB513E10}"/>
              </a:ext>
            </a:extLst>
          </p:cNvPr>
          <p:cNvSpPr/>
          <p:nvPr/>
        </p:nvSpPr>
        <p:spPr>
          <a:xfrm>
            <a:off x="5265033" y="5730237"/>
            <a:ext cx="1230021" cy="947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yksilö</a:t>
            </a: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DEFD96F3-C47E-2866-7E69-378BE519337A}"/>
              </a:ext>
            </a:extLst>
          </p:cNvPr>
          <p:cNvSpPr/>
          <p:nvPr/>
        </p:nvSpPr>
        <p:spPr>
          <a:xfrm>
            <a:off x="1991360" y="3207137"/>
            <a:ext cx="835204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Toiminnan tavoite</a:t>
            </a:r>
          </a:p>
        </p:txBody>
      </p:sp>
    </p:spTree>
    <p:extLst>
      <p:ext uri="{BB962C8B-B14F-4D97-AF65-F5344CB8AC3E}">
        <p14:creationId xmlns:p14="http://schemas.microsoft.com/office/powerpoint/2010/main" val="420636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310B737-B8A3-C008-A90D-7B0375A7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Sisällön paikkamerkki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04E5759-C42B-1146-7E47-CBB071459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7" y="6290443"/>
            <a:ext cx="1954729" cy="343638"/>
          </a:xfrm>
        </p:spPr>
      </p:pic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EB33324-BFFC-5335-3F5F-39636C3A3A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Sisällön paikkamerkki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98ED6C3-3771-8BF1-3B68-726152C0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50587" y="1367027"/>
            <a:ext cx="4816960" cy="4034204"/>
          </a:xfrm>
          <a:prstGeom prst="rect">
            <a:avLst/>
          </a:prstGeom>
          <a:noFill/>
        </p:spPr>
      </p:pic>
      <p:pic>
        <p:nvPicPr>
          <p:cNvPr id="11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B4186AE-934C-71C7-E8A6-91CD149212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24455" y="1367027"/>
            <a:ext cx="4816960" cy="4034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56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51964AB-B179-7A44-C402-52BDAB7CC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63" y="6298327"/>
            <a:ext cx="2190879" cy="385153"/>
          </a:xfrm>
        </p:spPr>
      </p:pic>
      <p:pic>
        <p:nvPicPr>
          <p:cNvPr id="4" name="Sisällön paikkamerkki 5" descr="Kuva, joka sisältää kohteen henkilö, lattia, ryhmä, seisominen&#10;&#10;Kuvaus luotu automaattisesti">
            <a:extLst>
              <a:ext uri="{FF2B5EF4-FFF2-40B4-BE49-F238E27FC236}">
                <a16:creationId xmlns:a16="http://schemas.microsoft.com/office/drawing/2014/main" id="{D4956433-D06B-7E19-BBBC-F2654C461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0" b="7130"/>
          <a:stretch/>
        </p:blipFill>
        <p:spPr>
          <a:xfrm>
            <a:off x="1190431" y="675409"/>
            <a:ext cx="9636896" cy="5420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4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6837B1D-456C-6EE9-8931-6069243A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1"/>
            <a:ext cx="12145219" cy="67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E5385E-8BAC-4F33-BB26-CD4AD70F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59673"/>
            <a:ext cx="10867416" cy="546752"/>
          </a:xfrm>
        </p:spPr>
        <p:txBody>
          <a:bodyPr>
            <a:normAutofit/>
          </a:bodyPr>
          <a:lstStyle/>
          <a:p>
            <a:r>
              <a:rPr lang="fi-FI" sz="4000" dirty="0"/>
              <a:t>Naapurusto dialogi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58F86B-DC09-4003-BF9A-01D8FE707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0296" y="295564"/>
            <a:ext cx="4578874" cy="5885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dirty="0"/>
              <a:t>Järjestetty sarja dialogeja</a:t>
            </a:r>
            <a:r>
              <a:rPr lang="fi-FI" sz="2200"/>
              <a:t>.  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Aiheet ennalta määrättyjä ja tiukkaan rajattuja, aina paikallisia ilmiötä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Kutsutuille, avoimia / suljettuja.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Dialogiin tullaan ’etunimillä’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2200" dirty="0"/>
              <a:t>Ei haeta päätöksiä – ymmärrettäisiin paremmin mitä toinen ajattelee</a:t>
            </a:r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27B2FE9-6E64-40B8-8E27-58B6B49D4B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6400" y="1738158"/>
            <a:ext cx="6126505" cy="3240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2DD6513-8365-42D9-8553-2EE9B99F8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535" y="5399584"/>
            <a:ext cx="3738066" cy="1271204"/>
          </a:xfrm>
          <a:prstGeom prst="rect">
            <a:avLst/>
          </a:prstGeom>
        </p:spPr>
      </p:pic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2D7A786-6E6C-46B8-9151-8B18BAB6C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6298327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FAA9827-F12C-4E16-978D-820725C82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7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59212B-5D98-4546-B76D-1B875E73A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955" y="139132"/>
            <a:ext cx="7758869" cy="7758869"/>
          </a:xfrm>
          <a:prstGeom prst="rect">
            <a:avLst/>
          </a:prstGeom>
        </p:spPr>
      </p:pic>
      <p:sp>
        <p:nvSpPr>
          <p:cNvPr id="6" name="Flowchart: Connector 5">
            <a:hlinkClick r:id="" action="ppaction://noaction"/>
            <a:extLst>
              <a:ext uri="{FF2B5EF4-FFF2-40B4-BE49-F238E27FC236}">
                <a16:creationId xmlns:a16="http://schemas.microsoft.com/office/drawing/2014/main" id="{482EBA61-A95E-4D66-B440-E9A872CC3878}"/>
              </a:ext>
            </a:extLst>
          </p:cNvPr>
          <p:cNvSpPr/>
          <p:nvPr/>
        </p:nvSpPr>
        <p:spPr>
          <a:xfrm>
            <a:off x="4179438" y="2010541"/>
            <a:ext cx="2061352" cy="2109137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hlinkClick r:id="" action="ppaction://noaction"/>
            <a:extLst>
              <a:ext uri="{FF2B5EF4-FFF2-40B4-BE49-F238E27FC236}">
                <a16:creationId xmlns:a16="http://schemas.microsoft.com/office/drawing/2014/main" id="{73363B14-B00A-4B06-8CAC-6E5263FA2319}"/>
              </a:ext>
            </a:extLst>
          </p:cNvPr>
          <p:cNvSpPr/>
          <p:nvPr/>
        </p:nvSpPr>
        <p:spPr>
          <a:xfrm>
            <a:off x="5450125" y="4236129"/>
            <a:ext cx="1960129" cy="1994715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5000E3-3F5B-4498-BF0E-CF7628783E7D}"/>
              </a:ext>
            </a:extLst>
          </p:cNvPr>
          <p:cNvSpPr txBox="1"/>
          <p:nvPr/>
        </p:nvSpPr>
        <p:spPr>
          <a:xfrm>
            <a:off x="5450124" y="4919368"/>
            <a:ext cx="196012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Asumispalve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luyksiköt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1FD8B4-778B-4B93-8000-222D23C2BFDE}"/>
              </a:ext>
            </a:extLst>
          </p:cNvPr>
          <p:cNvSpPr txBox="1"/>
          <p:nvPr/>
        </p:nvSpPr>
        <p:spPr>
          <a:xfrm>
            <a:off x="4223663" y="2782669"/>
            <a:ext cx="19729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Yleishyödyllinen kehittämistoiminta</a:t>
            </a:r>
          </a:p>
        </p:txBody>
      </p:sp>
      <p:sp>
        <p:nvSpPr>
          <p:cNvPr id="12" name="Flowchart: Connector 11">
            <a:hlinkClick r:id="" action="ppaction://noaction"/>
            <a:extLst>
              <a:ext uri="{FF2B5EF4-FFF2-40B4-BE49-F238E27FC236}">
                <a16:creationId xmlns:a16="http://schemas.microsoft.com/office/drawing/2014/main" id="{5F5DA52E-6252-4C59-BBF8-C62B616501AE}"/>
              </a:ext>
            </a:extLst>
          </p:cNvPr>
          <p:cNvSpPr/>
          <p:nvPr/>
        </p:nvSpPr>
        <p:spPr>
          <a:xfrm>
            <a:off x="7104660" y="1932708"/>
            <a:ext cx="2048249" cy="206387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520A9-D979-4A83-B3D6-31F26FDB838E}"/>
              </a:ext>
            </a:extLst>
          </p:cNvPr>
          <p:cNvSpPr txBox="1"/>
          <p:nvPr/>
        </p:nvSpPr>
        <p:spPr>
          <a:xfrm>
            <a:off x="6109037" y="2610700"/>
            <a:ext cx="403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Vaikuttamista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 osallisuutta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CF25DC-5220-4633-8C93-E537FED91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571" y="-215063"/>
            <a:ext cx="10695432" cy="1972859"/>
          </a:xfrm>
        </p:spPr>
        <p:txBody>
          <a:bodyPr>
            <a:normAutofit/>
          </a:bodyPr>
          <a:lstStyle/>
          <a:p>
            <a:r>
              <a:rPr lang="fi-FI" sz="2000" dirty="0"/>
              <a:t>Sininauhasäätiö yleishyödyllinen organisaatio</a:t>
            </a:r>
            <a:br>
              <a:rPr lang="fi-FI" sz="2000" dirty="0"/>
            </a:br>
            <a:r>
              <a:rPr lang="fi-FI" sz="2000" dirty="0"/>
              <a:t>Sininauha Oy  yhteiskunnallinen yritys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A116E9-380F-4098-9DC5-73E957DE5368}"/>
              </a:ext>
            </a:extLst>
          </p:cNvPr>
          <p:cNvSpPr txBox="1">
            <a:spLocks/>
          </p:cNvSpPr>
          <p:nvPr/>
        </p:nvSpPr>
        <p:spPr>
          <a:xfrm>
            <a:off x="2266571" y="-1014501"/>
            <a:ext cx="10695432" cy="2064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Sininauhasäätiö-konserni</a:t>
            </a:r>
          </a:p>
        </p:txBody>
      </p:sp>
      <p:sp>
        <p:nvSpPr>
          <p:cNvPr id="2" name="Flowchart: Connector 11">
            <a:hlinkClick r:id="" action="ppaction://noaction"/>
            <a:extLst>
              <a:ext uri="{FF2B5EF4-FFF2-40B4-BE49-F238E27FC236}">
                <a16:creationId xmlns:a16="http://schemas.microsoft.com/office/drawing/2014/main" id="{862063F5-E6A4-260C-8B61-DB5315228ADD}"/>
              </a:ext>
            </a:extLst>
          </p:cNvPr>
          <p:cNvSpPr/>
          <p:nvPr/>
        </p:nvSpPr>
        <p:spPr>
          <a:xfrm>
            <a:off x="9685358" y="1826261"/>
            <a:ext cx="2048249" cy="197285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Päiväkeskus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Illusiat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Nuoli</a:t>
            </a:r>
          </a:p>
        </p:txBody>
      </p:sp>
      <p:sp>
        <p:nvSpPr>
          <p:cNvPr id="4" name="Flowchart: Connector 11">
            <a:hlinkClick r:id="" action="ppaction://noaction"/>
            <a:extLst>
              <a:ext uri="{FF2B5EF4-FFF2-40B4-BE49-F238E27FC236}">
                <a16:creationId xmlns:a16="http://schemas.microsoft.com/office/drawing/2014/main" id="{AAB62B46-9408-F415-8DD2-912D8366E8BE}"/>
              </a:ext>
            </a:extLst>
          </p:cNvPr>
          <p:cNvSpPr/>
          <p:nvPr/>
        </p:nvSpPr>
        <p:spPr>
          <a:xfrm>
            <a:off x="9967552" y="4005297"/>
            <a:ext cx="2048248" cy="1972859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Päihdepal-velut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lowchart: Connector 11">
            <a:hlinkClick r:id="" action="ppaction://noaction"/>
            <a:extLst>
              <a:ext uri="{FF2B5EF4-FFF2-40B4-BE49-F238E27FC236}">
                <a16:creationId xmlns:a16="http://schemas.microsoft.com/office/drawing/2014/main" id="{9E81EB7B-C178-9DE9-D931-1D68A339C79A}"/>
              </a:ext>
            </a:extLst>
          </p:cNvPr>
          <p:cNvSpPr/>
          <p:nvPr/>
        </p:nvSpPr>
        <p:spPr>
          <a:xfrm>
            <a:off x="7783556" y="4417261"/>
            <a:ext cx="1810694" cy="1858478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Kotiin vietävät palvelut</a:t>
            </a:r>
          </a:p>
        </p:txBody>
      </p:sp>
    </p:spTree>
    <p:extLst>
      <p:ext uri="{BB962C8B-B14F-4D97-AF65-F5344CB8AC3E}">
        <p14:creationId xmlns:p14="http://schemas.microsoft.com/office/powerpoint/2010/main" val="357136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17329E45-2825-4A00-BFE9-79ACAB484D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0436EF5F-C41C-4AFC-85BB-2572573BF834}"/>
              </a:ext>
            </a:extLst>
          </p:cNvPr>
          <p:cNvSpPr/>
          <p:nvPr/>
        </p:nvSpPr>
        <p:spPr>
          <a:xfrm>
            <a:off x="322729" y="259773"/>
            <a:ext cx="2657141" cy="5720089"/>
          </a:xfrm>
          <a:prstGeom prst="roundRect">
            <a:avLst/>
          </a:prstGeom>
          <a:solidFill>
            <a:srgbClr val="82D7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b="1" dirty="0">
                <a:solidFill>
                  <a:schemeClr val="tx1"/>
                </a:solidFill>
              </a:rPr>
              <a:t>Naapurustotyön lyhyt historia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1"/>
                </a:solidFill>
              </a:rPr>
              <a:t>HIV positiivisten </a:t>
            </a:r>
            <a:r>
              <a:rPr lang="fi-FI" sz="1800" dirty="0">
                <a:solidFill>
                  <a:schemeClr val="tx1"/>
                </a:solidFill>
              </a:rPr>
              <a:t> palvelukeskus</a:t>
            </a:r>
          </a:p>
          <a:p>
            <a:endParaRPr lang="fi-FI" sz="1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chemeClr val="tx1"/>
                </a:solidFill>
              </a:rPr>
              <a:t>Munkkisaaren </a:t>
            </a:r>
            <a:r>
              <a:rPr lang="fi-FI" sz="1800" dirty="0" err="1">
                <a:solidFill>
                  <a:schemeClr val="tx1"/>
                </a:solidFill>
              </a:rPr>
              <a:t>päihdepalve</a:t>
            </a:r>
            <a:r>
              <a:rPr lang="fi-FI" sz="1800" dirty="0">
                <a:solidFill>
                  <a:schemeClr val="tx1"/>
                </a:solidFill>
              </a:rPr>
              <a:t>-luiden keskittymä</a:t>
            </a:r>
          </a:p>
          <a:p>
            <a:endParaRPr lang="fi-FI" sz="1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dirty="0">
                <a:solidFill>
                  <a:schemeClr val="tx1"/>
                </a:solidFill>
              </a:rPr>
              <a:t>Hietaniemenkatu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dirty="0" err="1">
                <a:solidFill>
                  <a:schemeClr val="tx1"/>
                </a:solidFill>
              </a:rPr>
              <a:t>Ruusulankatu</a:t>
            </a:r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 </a:t>
            </a:r>
            <a:endParaRPr lang="fi-FI" sz="18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chemeClr val="tx1"/>
                </a:solidFill>
              </a:rPr>
              <a:t>PAAVOT  1&amp;2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dirty="0">
                <a:solidFill>
                  <a:schemeClr val="tx1"/>
                </a:solidFill>
              </a:rPr>
              <a:t>Asunto ensin laatusuosituksen 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endParaRPr lang="fi-FI" sz="1800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endParaRPr lang="fi-FI" sz="1800" dirty="0">
              <a:solidFill>
                <a:schemeClr val="tx1"/>
              </a:solidFill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50D83A3-0B57-4958-8242-350D696B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466" y="259773"/>
            <a:ext cx="2485422" cy="572008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Näkökulmia naapurustotyöhön </a:t>
            </a:r>
          </a:p>
          <a:p>
            <a:endParaRPr lang="fi-FI" sz="1800" b="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b="0" dirty="0">
                <a:solidFill>
                  <a:schemeClr val="bg1"/>
                </a:solidFill>
              </a:rPr>
              <a:t>Naapurustotyö tänään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sz="1800" b="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b="0" dirty="0">
                <a:solidFill>
                  <a:schemeClr val="bg1"/>
                </a:solidFill>
              </a:rPr>
              <a:t>Polarisaatiosta</a:t>
            </a:r>
          </a:p>
          <a:p>
            <a:endParaRPr lang="fi-FI" sz="1800" b="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b="0" dirty="0">
                <a:solidFill>
                  <a:schemeClr val="bg1"/>
                </a:solidFill>
              </a:rPr>
              <a:t>Käytännön esimerkkejä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sz="1800" b="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1800" b="0" dirty="0">
                <a:solidFill>
                  <a:schemeClr val="bg1"/>
                </a:solidFill>
              </a:rPr>
              <a:t>Mitä seuraavaksi?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sz="1800" b="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 sz="1800" b="0" dirty="0">
              <a:solidFill>
                <a:schemeClr val="bg1"/>
              </a:solidFill>
            </a:endParaRPr>
          </a:p>
          <a:p>
            <a:endParaRPr lang="fi-FI" sz="1800" b="0" dirty="0">
              <a:solidFill>
                <a:schemeClr val="bg1"/>
              </a:solidFill>
            </a:endParaRPr>
          </a:p>
          <a:p>
            <a:endParaRPr lang="fi-FI" sz="1800" b="0" dirty="0">
              <a:solidFill>
                <a:schemeClr val="bg1"/>
              </a:solidFill>
            </a:endParaRPr>
          </a:p>
        </p:txBody>
      </p:sp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CA1B72B-DF00-4BE2-B072-FE8B90A0F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2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C23AC6C4-21D1-40C5-B282-EC8636B22F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0266750-2AC4-41A5-9875-8B117C92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77" y="315884"/>
            <a:ext cx="4691871" cy="2107768"/>
          </a:xfrm>
        </p:spPr>
        <p:txBody>
          <a:bodyPr/>
          <a:lstStyle/>
          <a:p>
            <a:r>
              <a:rPr lang="fi-FI" sz="4800" dirty="0"/>
              <a:t>Ympäristötyö / naapurustotyö </a:t>
            </a:r>
            <a:br>
              <a:rPr lang="fi-FI" sz="4800" dirty="0"/>
            </a:br>
            <a:r>
              <a:rPr lang="fi-FI" sz="4800" dirty="0"/>
              <a:t>20+ vuotta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7FBA229-A901-4C75-A0DC-C2E107C44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79" y="3227091"/>
            <a:ext cx="5820587" cy="895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4193585-BAD1-4B63-AF40-7043A79E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0" y="4623221"/>
            <a:ext cx="4972744" cy="1124107"/>
          </a:xfrm>
          <a:prstGeom prst="rect">
            <a:avLst/>
          </a:prstGeom>
        </p:spPr>
      </p:pic>
      <p:pic>
        <p:nvPicPr>
          <p:cNvPr id="4" name="Kuva 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4F0B317-8CBA-372B-8858-E7FCE0DD4D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4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F41C1FE-9753-4606-AC52-203EF2B69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20008"/>
            <a:ext cx="11153410" cy="5238975"/>
          </a:xfrm>
        </p:spPr>
        <p:txBody>
          <a:bodyPr/>
          <a:lstStyle/>
          <a:p>
            <a:r>
              <a:rPr lang="fi-FI" sz="2100" dirty="0"/>
              <a:t>Palvelukeskus aloitti toimintansa Vuorikadulla joulukuussa 2000. Muutto Munkkisaareen 2002. </a:t>
            </a:r>
          </a:p>
          <a:p>
            <a:r>
              <a:rPr lang="fi-FI" sz="2100" dirty="0"/>
              <a:t>Ympäristötyön alkuvaiheet kirjoitettiin palvelukeskuksessa. Oltiin totuttu että asiat hoidetaan hyvin sisällä, nyt piti mennä ulos. </a:t>
            </a:r>
          </a:p>
          <a:p>
            <a:r>
              <a:rPr lang="fi-FI" sz="2100" dirty="0"/>
              <a:t>Kiinnitettiin huomiota tavoitettavuuteen – avattiin 24/7 ympäristötyön puhelin</a:t>
            </a:r>
          </a:p>
          <a:p>
            <a:r>
              <a:rPr lang="fi-FI" sz="2100" dirty="0"/>
              <a:t>Toiminta vakiintui, perustettiin ympäristötyön vakanssi. Rekrytoinnissa vuorovaikutustaidot keskiössä.</a:t>
            </a:r>
          </a:p>
          <a:p>
            <a:r>
              <a:rPr lang="fi-FI" sz="2100" dirty="0"/>
              <a:t>Toiminta hyvin työntekijävetoista.</a:t>
            </a:r>
          </a:p>
          <a:p>
            <a:r>
              <a:rPr lang="fi-FI" sz="2100" dirty="0"/>
              <a:t>Asiakkaita otettiin mukaan naapurustotyöhön</a:t>
            </a:r>
          </a:p>
          <a:p>
            <a:pPr marL="0" indent="0">
              <a:buNone/>
            </a:pPr>
            <a:r>
              <a:rPr lang="fi-FI" sz="2100" dirty="0"/>
              <a:t>Kaapeli-valmennuksen myötä 2010</a:t>
            </a:r>
            <a:r>
              <a:rPr lang="fi-FI" sz="2100" dirty="0">
                <a:sym typeface="Wingdings" panose="05000000000000000000" pitchFamily="2" charset="2"/>
              </a:rPr>
              <a:t></a:t>
            </a:r>
            <a:endParaRPr lang="fi-FI" sz="2100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6A42418-EBB2-44E5-8DEC-11D571A3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59673"/>
            <a:ext cx="10867416" cy="688214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HIV positiivisten huumeidenkäyttäjien palvelukeskus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C6D0C97-37E6-4F52-AD3A-982EEDEE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93" y="4139459"/>
            <a:ext cx="5001447" cy="2597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DC2DA9D6-95FE-44AC-A06C-DDB6540E4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563" y="209430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2A755F34-A8FD-4C2D-BBD8-A0C6B284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4" y="1140311"/>
            <a:ext cx="10867416" cy="4842201"/>
          </a:xfrm>
        </p:spPr>
        <p:txBody>
          <a:bodyPr/>
          <a:lstStyle/>
          <a:p>
            <a:r>
              <a:rPr lang="fi-FI" dirty="0"/>
              <a:t>Avasi kesäkuussa 2009. Ympäristötyö aloitettiin 2 vuotta ennen avaamista.</a:t>
            </a:r>
          </a:p>
          <a:p>
            <a:r>
              <a:rPr lang="fi-FI" dirty="0"/>
              <a:t>Perustamista vastustettiin kovasti ja siitä valitettiin eri oikeusasteille. </a:t>
            </a:r>
          </a:p>
          <a:p>
            <a:r>
              <a:rPr lang="fi-FI" dirty="0"/>
              <a:t>Alue oli herkkä mm. naapurissa olevan päiväkodin takia. </a:t>
            </a:r>
          </a:p>
          <a:p>
            <a:r>
              <a:rPr lang="fi-FI" dirty="0"/>
              <a:t>Ympäristötyön malliin haettiin kokemuksia Munkkisaaresta</a:t>
            </a:r>
          </a:p>
          <a:p>
            <a:r>
              <a:rPr lang="fi-FI" dirty="0"/>
              <a:t>Meni 2-3 vuotta että tilanne rauhoittui.</a:t>
            </a:r>
          </a:p>
          <a:p>
            <a:r>
              <a:rPr lang="fi-FI" dirty="0"/>
              <a:t>Näkökulma yhteistyölle oli jo alusta että</a:t>
            </a:r>
          </a:p>
          <a:p>
            <a:pPr marL="0" indent="0">
              <a:buNone/>
            </a:pPr>
            <a:r>
              <a:rPr lang="fi-FI" dirty="0"/>
              <a:t>miten halutaan asioiden toimivan</a:t>
            </a:r>
          </a:p>
          <a:p>
            <a:pPr marL="0" indent="0">
              <a:buNone/>
            </a:pPr>
            <a:r>
              <a:rPr lang="fi-FI" dirty="0"/>
              <a:t>muutaman vuoden kuluttua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BD5B90F5-DFF3-4C3B-A573-F633328F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59673"/>
            <a:ext cx="10867416" cy="483820"/>
          </a:xfrm>
        </p:spPr>
        <p:txBody>
          <a:bodyPr>
            <a:normAutofit fontScale="90000"/>
          </a:bodyPr>
          <a:lstStyle/>
          <a:p>
            <a:r>
              <a:rPr lang="fi-FI" dirty="0"/>
              <a:t>Hietaniemenkatu – H5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EA95A26-3FAB-42CD-8089-75E6101C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60" y="2790443"/>
            <a:ext cx="6145577" cy="1831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0A82B61-E2BE-42CE-8F7E-DAEA3D26F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873" y="4891084"/>
            <a:ext cx="6096851" cy="177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EE7544A-772A-4D25-90F4-75477C8DC8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1068791B-4604-1590-60AE-7F05A002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03" y="1518419"/>
            <a:ext cx="10867416" cy="3560325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Helsingin Taka-Töölössä sijaitseva asunto ensin –asumispalveluyksikkö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aloitti toimintansa vuonna 2012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asumispalveluyksikön perustaminen herätti runsaasti keskustelua ja kritiikkiä naapurustossa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adressi, jossa vastustettiin yksikköä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ympäristötyön projekti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800" b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fi-FI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aapuruussovitteluja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Erilainen naapuri –teos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Naapurusto- ja ympäristötyöstä </a:t>
            </a:r>
            <a:r>
              <a:rPr lang="fi-FI" sz="2600" b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pysyvää toimintaa</a:t>
            </a: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91C7C29-2FA1-9D2E-8E7F-0BECE210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92" y="625527"/>
            <a:ext cx="10867416" cy="597217"/>
          </a:xfrm>
        </p:spPr>
        <p:txBody>
          <a:bodyPr/>
          <a:lstStyle/>
          <a:p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00ABE6"/>
                </a:solidFill>
                <a:effectLst/>
                <a:uLnTx/>
                <a:uFillTx/>
                <a:latin typeface="Minion Pro" panose="02040503050306020203" pitchFamily="18" charset="0"/>
                <a:ea typeface="+mj-ea"/>
                <a:cs typeface="+mj-cs"/>
              </a:rPr>
              <a:t>Ruusulankatu 10</a:t>
            </a:r>
            <a:endParaRPr lang="fi-FI" dirty="0"/>
          </a:p>
        </p:txBody>
      </p:sp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FF63F4A4-E547-34D1-416B-AFF6E91B2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7" y="6298328"/>
            <a:ext cx="1999807" cy="351563"/>
          </a:xfrm>
          <a:prstGeom prst="rect">
            <a:avLst/>
          </a:prstGeom>
        </p:spPr>
      </p:pic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B8FDA00-3ED6-CE6E-CE91-AEE1BA04D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618">
            <a:off x="7900179" y="2912787"/>
            <a:ext cx="4006325" cy="34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CCD03C-B026-4B2A-8E5B-EEFBD2E7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54" y="559674"/>
            <a:ext cx="10867416" cy="494576"/>
          </a:xfrm>
        </p:spPr>
        <p:txBody>
          <a:bodyPr anchor="b">
            <a:normAutofit fontScale="90000"/>
          </a:bodyPr>
          <a:lstStyle/>
          <a:p>
            <a:r>
              <a:rPr lang="fi-FI" dirty="0"/>
              <a:t>Paavo I 2008 - 2011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2CB5FE-31DA-4592-9940-FCA2637DA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355465"/>
            <a:ext cx="11048103" cy="463133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i-FI" sz="2100" dirty="0"/>
              <a:t>Loppuraportissa yksi maininta ympäristötyöstä</a:t>
            </a:r>
          </a:p>
          <a:p>
            <a:pPr marL="0" indent="0">
              <a:spcAft>
                <a:spcPts val="600"/>
              </a:spcAft>
              <a:buNone/>
            </a:pPr>
            <a:endParaRPr lang="fi-FI" sz="2100" dirty="0"/>
          </a:p>
          <a:p>
            <a:pPr marL="0" indent="0">
              <a:spcAft>
                <a:spcPts val="600"/>
              </a:spcAft>
              <a:buNone/>
            </a:pPr>
            <a:r>
              <a:rPr lang="fi-FI" sz="2100" dirty="0"/>
              <a:t>”Uusien tuetun asumisen yksiköiden toteutuksessa on erityistä huomioita kiinnitetty niiden sijoittumiseen kaupunkirakenteeseen, avoimeen tiedottamiseen ja yhteistyöhön yksiköiden naapuruston ja kaupunginosayhdistysten kanssa. Mahdollisten haittojen minimoimiseksi yksiköiden työntekijät tekevät ympäristötyötä.”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3C6F0C7-60C3-42AB-9F0E-37F148FC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298" y="4321270"/>
            <a:ext cx="6839905" cy="2362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87A5D19-5599-42C9-8636-03064FACF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6247984"/>
            <a:ext cx="1992300" cy="3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9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2">
      <a:dk1>
        <a:sysClr val="windowText" lastClr="000000"/>
      </a:dk1>
      <a:lt1>
        <a:sysClr val="window" lastClr="FFFFFF"/>
      </a:lt1>
      <a:dk2>
        <a:srgbClr val="FF0033"/>
      </a:dk2>
      <a:lt2>
        <a:srgbClr val="E6E6E6"/>
      </a:lt2>
      <a:accent1>
        <a:srgbClr val="FF0033"/>
      </a:accent1>
      <a:accent2>
        <a:srgbClr val="003750"/>
      </a:accent2>
      <a:accent3>
        <a:srgbClr val="841626"/>
      </a:accent3>
      <a:accent4>
        <a:srgbClr val="4D4D4D"/>
      </a:accent4>
      <a:accent5>
        <a:srgbClr val="E6E6E6"/>
      </a:accent5>
      <a:accent6>
        <a:srgbClr val="333333"/>
      </a:accent6>
      <a:hlink>
        <a:srgbClr val="E63312"/>
      </a:hlink>
      <a:folHlink>
        <a:srgbClr val="E6331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91D046C-6F7F-E649-BAD5-BEA9EEBD665C}" vid="{2F2F69B3-2A93-C44F-A373-0646F0F9C3F3}"/>
    </a:ext>
  </a:extLst>
</a:theme>
</file>

<file path=ppt/theme/theme2.xml><?xml version="1.0" encoding="utf-8"?>
<a:theme xmlns:a="http://schemas.openxmlformats.org/drawingml/2006/main" name="Office Theme">
  <a:themeElements>
    <a:clrScheme name="Sininauha">
      <a:dk1>
        <a:srgbClr val="00ABE6"/>
      </a:dk1>
      <a:lt1>
        <a:sysClr val="window" lastClr="FFFFFF"/>
      </a:lt1>
      <a:dk2>
        <a:srgbClr val="3F99C4"/>
      </a:dk2>
      <a:lt2>
        <a:srgbClr val="E7E6E6"/>
      </a:lt2>
      <a:accent1>
        <a:srgbClr val="00ABE6"/>
      </a:accent1>
      <a:accent2>
        <a:srgbClr val="FFD444"/>
      </a:accent2>
      <a:accent3>
        <a:srgbClr val="A5A5A5"/>
      </a:accent3>
      <a:accent4>
        <a:srgbClr val="FF5E5B"/>
      </a:accent4>
      <a:accent5>
        <a:srgbClr val="FF3466"/>
      </a:accent5>
      <a:accent6>
        <a:srgbClr val="419D78"/>
      </a:accent6>
      <a:hlink>
        <a:srgbClr val="00ABE6"/>
      </a:hlink>
      <a:folHlink>
        <a:srgbClr val="073B3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HDL PowerPoint" ma:contentTypeID="0x010100D97B88E924714D2BA8DA46FB397A5DB800C6CF2D465F7C1C4E8729DD93240542A6" ma:contentTypeVersion="13" ma:contentTypeDescription="Luo uusi asiakirja." ma:contentTypeScope="" ma:versionID="fff310199d1486fcddaf0df3f87fd338">
  <xsd:schema xmlns:xsd="http://www.w3.org/2001/XMLSchema" xmlns:xs="http://www.w3.org/2001/XMLSchema" xmlns:p="http://schemas.microsoft.com/office/2006/metadata/properties" xmlns:ns2="9b903c75-4940-4548-b65f-e40376ae9c0c" xmlns:ns3="a61692e5-d212-4222-b1b6-02e816c6e952" targetNamespace="http://schemas.microsoft.com/office/2006/metadata/properties" ma:root="true" ma:fieldsID="d3339f5f33253d359bc9ba0fa9726a8e" ns2:_="" ns3:_="">
    <xsd:import namespace="9b903c75-4940-4548-b65f-e40376ae9c0c"/>
    <xsd:import namespace="a61692e5-d212-4222-b1b6-02e816c6e952"/>
    <xsd:element name="properties">
      <xsd:complexType>
        <xsd:sequence>
          <xsd:element name="documentManagement">
            <xsd:complexType>
              <xsd:all>
                <xsd:element ref="ns2:ValoWorkspaceDocumentLanguage" minOccurs="0"/>
                <xsd:element ref="ns2:ValoWorkspaceOwner" minOccurs="0"/>
                <xsd:element ref="ns2:ValoWorkspaceDocumentType" minOccurs="0"/>
                <xsd:element ref="ns2:ValoWorkspaceConfidentiality" minOccurs="0"/>
                <xsd:element ref="ns2:ValoWorkspacePreservationTime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03c75-4940-4548-b65f-e40376ae9c0c" elementFormDefault="qualified">
    <xsd:import namespace="http://schemas.microsoft.com/office/2006/documentManagement/types"/>
    <xsd:import namespace="http://schemas.microsoft.com/office/infopath/2007/PartnerControls"/>
    <xsd:element name="ValoWorkspaceDocumentLanguage" ma:index="8" nillable="true" ma:displayName="Kieli" ma:default="Suomi" ma:description="" ma:internalName="ValoWorkspaceDocumentLanguage">
      <xsd:simpleType>
        <xsd:restriction base="dms:Choice">
          <xsd:enumeration value="Suomi"/>
          <xsd:enumeration value="Ruotsi"/>
          <xsd:enumeration value="Englanti"/>
        </xsd:restriction>
      </xsd:simpleType>
    </xsd:element>
    <xsd:element name="ValoWorkspaceOwner" ma:index="9" nillable="true" ma:displayName="Omistaja" ma:list="UserInfo" ma:SharePointGroup="0" ma:internalName="ValoWorkspac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loWorkspaceDocumentType" ma:index="10" nillable="true" ma:displayName="Dokumentin tyyppi" ma:internalName="ValoWorkspaceDocumentType">
      <xsd:simpleType>
        <xsd:restriction base="dms:Choice">
          <xsd:enumeration value="Ehdotus"/>
          <xsd:enumeration value="Esitys"/>
          <xsd:enumeration value="Lomake"/>
          <xsd:enumeration value="Muistio"/>
          <xsd:enumeration value="Ohje"/>
          <xsd:enumeration value="Raportti"/>
          <xsd:enumeration value="Sopimus"/>
          <xsd:enumeration value="Suunnitelma"/>
        </xsd:restriction>
      </xsd:simpleType>
    </xsd:element>
    <xsd:element name="ValoWorkspaceConfidentiality" ma:index="11" nillable="true" ma:displayName="Luottamuksellisuus" ma:default="Ei vielä julkinen" ma:internalName="ValoWorkspaceConfidentiality" ma:readOnly="false">
      <xsd:simpleType>
        <xsd:restriction base="dms:Choice">
          <xsd:enumeration value="Luottamuksellinen"/>
          <xsd:enumeration value="Julkinen"/>
          <xsd:enumeration value="Ei vielä julkinen"/>
        </xsd:restriction>
      </xsd:simpleType>
    </xsd:element>
    <xsd:element name="ValoWorkspacePreservationTime" ma:index="12" nillable="true" ma:displayName="Säilytysaika" ma:default="5 vuotta" ma:internalName="ValoWorkspacePreservationTime" ma:readOnly="false">
      <xsd:simpleType>
        <xsd:restriction base="dms:Choice">
          <xsd:enumeration value="1 vuosi"/>
          <xsd:enumeration value="5 vuotta"/>
          <xsd:enumeration value="10 vuotta"/>
          <xsd:enumeration value="Aina"/>
        </xsd:restriction>
      </xsd:simpleType>
    </xsd:element>
    <xsd:element name="TaxKeywordTaxHTField" ma:index="13" nillable="true" ma:taxonomy="true" ma:internalName="TaxKeywordTaxHTField" ma:taxonomyFieldName="TaxKeyword" ma:displayName="Yrityksen avainsanat" ma:fieldId="{23f27201-bee3-471e-b2e7-b64fd8b7ca38}" ma:taxonomyMulti="true" ma:sspId="4f4e1f80-73e7-4083-881e-ca10cb492ba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fb3ace53-fa4e-4962-8b1c-8184e9b1261e}" ma:internalName="TaxCatchAll" ma:showField="CatchAllData" ma:web="9b903c75-4940-4548-b65f-e40376ae9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fb3ace53-fa4e-4962-8b1c-8184e9b1261e}" ma:internalName="TaxCatchAllLabel" ma:readOnly="true" ma:showField="CatchAllDataLabel" ma:web="9b903c75-4940-4548-b65f-e40376ae9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692e5-d212-4222-b1b6-02e816c6e9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Label xmlns="9b903c75-4940-4548-b65f-e40376ae9c0c"/>
    <TaxCatchAll xmlns="9b903c75-4940-4548-b65f-e40376ae9c0c"/>
    <TaxKeywordTaxHTField xmlns="9b903c75-4940-4548-b65f-e40376ae9c0c">
      <Terms xmlns="http://schemas.microsoft.com/office/infopath/2007/PartnerControls"/>
    </TaxKeywordTaxHTField>
    <ValoWorkspaceDocumentLanguage xmlns="9b903c75-4940-4548-b65f-e40376ae9c0c">Suomi</ValoWorkspaceDocumentLanguage>
    <ValoWorkspaceDocumentType xmlns="9b903c75-4940-4548-b65f-e40376ae9c0c" xsi:nil="true"/>
    <ValoWorkspacePreservationTime xmlns="9b903c75-4940-4548-b65f-e40376ae9c0c">5 vuotta</ValoWorkspacePreservationTime>
    <ValoWorkspaceOwner xmlns="9b903c75-4940-4548-b65f-e40376ae9c0c">
      <UserInfo>
        <DisplayName/>
        <AccountId xsi:nil="true"/>
        <AccountType/>
      </UserInfo>
    </ValoWorkspaceOwner>
    <ValoWorkspaceConfidentiality xmlns="9b903c75-4940-4548-b65f-e40376ae9c0c">Ei vielä julkinen</ValoWorkspaceConfidentiality>
  </documentManagement>
</p:properties>
</file>

<file path=customXml/itemProps1.xml><?xml version="1.0" encoding="utf-8"?>
<ds:datastoreItem xmlns:ds="http://schemas.openxmlformats.org/officeDocument/2006/customXml" ds:itemID="{1A1107C0-3062-4A1D-8761-2A3D123C0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903c75-4940-4548-b65f-e40376ae9c0c"/>
    <ds:schemaRef ds:uri="a61692e5-d212-4222-b1b6-02e816c6e9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FB7C46-9DF9-4DB2-BEC9-FD706D2EFB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ED631D-932C-4A64-8226-3AD8DCE9E1E9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b903c75-4940-4548-b65f-e40376ae9c0c"/>
    <ds:schemaRef ds:uri="http://purl.org/dc/terms/"/>
    <ds:schemaRef ds:uri="a61692e5-d212-4222-b1b6-02e816c6e95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3348</TotalTime>
  <Words>1170</Words>
  <Application>Microsoft Office PowerPoint</Application>
  <PresentationFormat>Laajakuva</PresentationFormat>
  <Paragraphs>230</Paragraphs>
  <Slides>21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Minion Pro</vt:lpstr>
      <vt:lpstr>Wingdings</vt:lpstr>
      <vt:lpstr>Office-teema</vt:lpstr>
      <vt:lpstr>Office Theme</vt:lpstr>
      <vt:lpstr>Näkökulmia naapurustotyöhön</vt:lpstr>
      <vt:lpstr>PowerPoint-esitys</vt:lpstr>
      <vt:lpstr>Sininauhasäätiö yleishyödyllinen organisaatio Sininauha Oy  yhteiskunnallinen yritys</vt:lpstr>
      <vt:lpstr>PowerPoint-esitys</vt:lpstr>
      <vt:lpstr>Ympäristötyö / naapurustotyö  20+ vuotta </vt:lpstr>
      <vt:lpstr>HIV positiivisten huumeidenkäyttäjien palvelukeskus</vt:lpstr>
      <vt:lpstr>Hietaniemenkatu – H5</vt:lpstr>
      <vt:lpstr>Ruusulankatu 10</vt:lpstr>
      <vt:lpstr>Paavo I 2008 - 2011</vt:lpstr>
      <vt:lpstr>Paavo II 2012 - 2015</vt:lpstr>
      <vt:lpstr>Paavo II 2012 - 2015</vt:lpstr>
      <vt:lpstr>AE-laatusuosituksia naapurustotyöhön </vt:lpstr>
      <vt:lpstr>Naapurustotyö tänään</vt:lpstr>
      <vt:lpstr>Naapurustotyön näkökulmat </vt:lpstr>
      <vt:lpstr>Onko kyse konkreettisista ongelmista vai peloista ja mielikuvista?  </vt:lpstr>
      <vt:lpstr>D-asemat</vt:lpstr>
      <vt:lpstr>PowerPoint-esitys</vt:lpstr>
      <vt:lpstr>PowerPoint-esitys</vt:lpstr>
      <vt:lpstr>PowerPoint-esitys</vt:lpstr>
      <vt:lpstr>Naapurusto dialogi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Näkökulmia naapurustotyöhön</dc:title>
  <dc:creator>Kimmo Hannus</dc:creator>
  <cp:lastModifiedBy>Kimmo Hannus</cp:lastModifiedBy>
  <cp:revision>111</cp:revision>
  <cp:lastPrinted>2022-11-22T08:59:20Z</cp:lastPrinted>
  <dcterms:created xsi:type="dcterms:W3CDTF">2020-09-28T13:03:17Z</dcterms:created>
  <dcterms:modified xsi:type="dcterms:W3CDTF">2022-12-02T08:04:53Z</dcterms:modified>
</cp:coreProperties>
</file>