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2" r:id="rId3"/>
    <p:sldId id="260" r:id="rId4"/>
    <p:sldId id="258" r:id="rId5"/>
    <p:sldId id="259" r:id="rId6"/>
    <p:sldId id="302" r:id="rId7"/>
    <p:sldId id="265" r:id="rId8"/>
    <p:sldId id="288" r:id="rId9"/>
    <p:sldId id="263" r:id="rId10"/>
    <p:sldId id="304" r:id="rId11"/>
    <p:sldId id="303" r:id="rId12"/>
    <p:sldId id="306" r:id="rId13"/>
    <p:sldId id="268" r:id="rId14"/>
    <p:sldId id="305" r:id="rId15"/>
    <p:sldId id="267" r:id="rId16"/>
    <p:sldId id="293" r:id="rId17"/>
    <p:sldId id="294" r:id="rId18"/>
    <p:sldId id="295" r:id="rId19"/>
    <p:sldId id="297" r:id="rId20"/>
    <p:sldId id="298" r:id="rId21"/>
    <p:sldId id="296" r:id="rId22"/>
    <p:sldId id="299" r:id="rId23"/>
    <p:sldId id="300" r:id="rId24"/>
    <p:sldId id="301" r:id="rId25"/>
    <p:sldId id="283" r:id="rId26"/>
    <p:sldId id="284" r:id="rId27"/>
    <p:sldId id="285" r:id="rId28"/>
    <p:sldId id="286" r:id="rId29"/>
    <p:sldId id="261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SI" id="{2F48FEA8-BC75-4E46-B169-8F8B3AA05104}">
          <p14:sldIdLst>
            <p14:sldId id="256"/>
            <p14:sldId id="292"/>
            <p14:sldId id="260"/>
            <p14:sldId id="258"/>
            <p14:sldId id="259"/>
            <p14:sldId id="302"/>
            <p14:sldId id="265"/>
            <p14:sldId id="288"/>
            <p14:sldId id="263"/>
            <p14:sldId id="304"/>
            <p14:sldId id="303"/>
            <p14:sldId id="306"/>
            <p14:sldId id="268"/>
            <p14:sldId id="305"/>
            <p14:sldId id="267"/>
            <p14:sldId id="293"/>
            <p14:sldId id="294"/>
            <p14:sldId id="295"/>
            <p14:sldId id="297"/>
            <p14:sldId id="298"/>
            <p14:sldId id="296"/>
            <p14:sldId id="299"/>
          </p14:sldIdLst>
        </p14:section>
        <p14:section name="KUVASIVUT" id="{FE36101E-948F-B14B-B7AB-0EC0381BA4D1}">
          <p14:sldIdLst>
            <p14:sldId id="300"/>
            <p14:sldId id="301"/>
          </p14:sldIdLst>
        </p14:section>
        <p14:section name="LOPETUS   logo + yhteystiedot" id="{08AA7622-C685-9644-A4DC-5255E56EF75C}">
          <p14:sldIdLst>
            <p14:sldId id="283"/>
            <p14:sldId id="284"/>
            <p14:sldId id="285"/>
            <p14:sldId id="286"/>
          </p14:sldIdLst>
        </p14:section>
        <p14:section name="SLOGAN" id="{FA523546-B56B-6A48-9239-C9C04B114511}">
          <p14:sldIdLst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5F"/>
    <a:srgbClr val="707070"/>
    <a:srgbClr val="56BBAD"/>
    <a:srgbClr val="49C5B1"/>
    <a:srgbClr val="131E29"/>
    <a:srgbClr val="033430"/>
    <a:srgbClr val="0A605A"/>
    <a:srgbClr val="30BEA3"/>
    <a:srgbClr val="39D8B9"/>
    <a:srgbClr val="10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04"/>
  </p:normalViewPr>
  <p:slideViewPr>
    <p:cSldViewPr snapToGrid="0" snapToObjects="1">
      <p:cViewPr varScale="1">
        <p:scale>
          <a:sx n="114" d="100"/>
          <a:sy n="114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3C73-91ED-E944-9970-14BD10D5069C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8032B-0B45-9543-9399-99D4A329F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7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2B5BE-6372-4429-9B77-AE2A52D0B806}" type="datetimeFigureOut">
              <a:rPr lang="fi-FI" smtClean="0"/>
              <a:t>30.3.2023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9545-40D6-4A4D-B4B9-A9CBB30EE90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24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wall, indoor, floor, closet&#10;&#10;Description automatically generated">
            <a:extLst>
              <a:ext uri="{FF2B5EF4-FFF2-40B4-BE49-F238E27FC236}">
                <a16:creationId xmlns:a16="http://schemas.microsoft.com/office/drawing/2014/main" id="{E0C5B2E6-FB08-AC17-95A7-E3787F236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814" t="-4771" r="14271" b="-4745"/>
          <a:stretch/>
        </p:blipFill>
        <p:spPr>
          <a:xfrm>
            <a:off x="6096000" y="-1"/>
            <a:ext cx="6095999" cy="6856415"/>
          </a:xfrm>
          <a:prstGeom prst="rect">
            <a:avLst/>
          </a:prstGeom>
        </p:spPr>
      </p:pic>
      <p:pic>
        <p:nvPicPr>
          <p:cNvPr id="4" name="Picture 3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A1EC63AC-66B1-04F0-B688-EEE5AA5BF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17" name="Otsikko 16">
            <a:extLst>
              <a:ext uri="{FF2B5EF4-FFF2-40B4-BE49-F238E27FC236}">
                <a16:creationId xmlns:a16="http://schemas.microsoft.com/office/drawing/2014/main" id="{BE1A0B47-0F31-514F-96A5-82AC78FB2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5A7D8BF6-CE7D-0242-BA91-EF7F3D9206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775D0B4-7CD7-6835-4472-565E0DA8B2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9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BEF17-1334-3015-7DE0-B0E7345FD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52" r="31189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D3757CD-1833-7B83-C33C-ED836EFD0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EE82C-ECBC-C5F2-2595-6E5A4A8CD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400" r="12341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F4CD2D3-CCF9-D434-DE7F-A98B6ABCC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EE82C-ECBC-C5F2-2595-6E5A4A8CD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25" r="32515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32401EA-E936-7FD3-4C9A-08E56DA0D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+ omavalintainen kuv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B8B66BA0-5C71-2A22-D0F5-A7B28847C1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E607C5C-285B-AF33-B063-90717BD60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+ omavalintainen kuv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B8B66BA0-5C71-2A22-D0F5-A7B28847C1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5" name="Otsikko 16">
            <a:extLst>
              <a:ext uri="{FF2B5EF4-FFF2-40B4-BE49-F238E27FC236}">
                <a16:creationId xmlns:a16="http://schemas.microsoft.com/office/drawing/2014/main" id="{BC7900B5-A652-D5E3-FF9B-A45C9C0D2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5BA5D30-F6B8-A5B1-FCF0-2B48076D1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ilman kuva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6">
            <a:extLst>
              <a:ext uri="{FF2B5EF4-FFF2-40B4-BE49-F238E27FC236}">
                <a16:creationId xmlns:a16="http://schemas.microsoft.com/office/drawing/2014/main" id="{594C50C7-D796-5689-F76F-97254787C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2133600"/>
            <a:ext cx="10801351" cy="26564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DF6991E-DBF3-63DF-F1ED-8534C9C42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ilman kuva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8CBEAB06-3BB5-BDBF-45F1-525D876E5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3" y="2133600"/>
            <a:ext cx="10801351" cy="265640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A53AA69-5415-ECB0-9CFD-55CE6BC88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0D-1430-2640-A84E-8E0525097B74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10" name="Tekstin paikkamerkki 19">
            <a:extLst>
              <a:ext uri="{FF2B5EF4-FFF2-40B4-BE49-F238E27FC236}">
                <a16:creationId xmlns:a16="http://schemas.microsoft.com/office/drawing/2014/main" id="{5C4E0A3B-9FA3-1945-A4C8-6DE730D6D3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i="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2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AE29B6BA-A084-A4B7-543B-F2505A29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58535A6-9D37-1113-CF2D-01E000293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6BF760-69A7-3A99-E43F-5B27C9E6A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11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2738-95EB-504E-B8B3-57A2C1E72027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7" name="Tekstin paikkamerkki 19">
            <a:extLst>
              <a:ext uri="{FF2B5EF4-FFF2-40B4-BE49-F238E27FC236}">
                <a16:creationId xmlns:a16="http://schemas.microsoft.com/office/drawing/2014/main" id="{26041C4C-8F07-5246-BD04-334554CCD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i="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5pPr>
            <a:lvl6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22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9D30F1D-88EB-39F5-86AB-A54C6F974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0A83FB0A-069D-E09F-688E-DBC2EA63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B439E-7095-BDF6-6440-F8AE5B86B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umero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D69-05F9-8A48-87CD-78B637C2AB35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7" name="Tekstin paikkamerkki 19">
            <a:extLst>
              <a:ext uri="{FF2B5EF4-FFF2-40B4-BE49-F238E27FC236}">
                <a16:creationId xmlns:a16="http://schemas.microsoft.com/office/drawing/2014/main" id="{26041C4C-8F07-5246-BD04-334554CCD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80" y="2133600"/>
            <a:ext cx="8056795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200" b="0"/>
            </a:lvl1pPr>
            <a:lvl2pPr marL="4572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2pPr>
            <a:lvl3pPr marL="9144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3pPr>
            <a:lvl4pPr marL="13716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4pPr>
            <a:lvl5pPr marL="18288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 i="0"/>
            </a:lvl5pPr>
            <a:lvl6pPr marL="2286000" indent="0">
              <a:lnSpc>
                <a:spcPct val="100000"/>
              </a:lnSpc>
              <a:buClr>
                <a:schemeClr val="accent1"/>
              </a:buClr>
              <a:buFont typeface="+mj-lt"/>
              <a:buNone/>
              <a:defRPr sz="200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0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9B48814-B4B9-D0A7-C019-B72710CA6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6C5E961A-78F8-0832-9F01-3220C97E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FD0DE1-BD93-74C2-BEDF-60C30E79C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1AEB0D-0B74-8499-AD1E-0C2262C2D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67" t="-1943" r="17183" b="-2022"/>
          <a:stretch/>
        </p:blipFill>
        <p:spPr>
          <a:xfrm>
            <a:off x="6096000" y="167425"/>
            <a:ext cx="6096000" cy="6690575"/>
          </a:xfrm>
          <a:prstGeom prst="rect">
            <a:avLst/>
          </a:prstGeom>
        </p:spPr>
      </p:pic>
      <p:pic>
        <p:nvPicPr>
          <p:cNvPr id="14" name="Picture 13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0ADBC44F-6B27-4F24-57A2-CCE019CB5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D0DBFD90-8D50-F1D9-629E-75D9BB9D1A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FD02683C-435B-E93E-3D10-F9C50DBB0F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E462291-515A-5962-0C99-671E68F9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0B85AA8-F649-A580-4847-C150FE81CC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4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F6F4-6FDC-4E44-94DA-2B6336847B9C}" type="datetime1">
              <a:rPr lang="fi-FI" smtClean="0"/>
              <a:t>30.3.2023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BAB9A-4BFF-A74A-B94C-0113E4031C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33600"/>
            <a:ext cx="0" cy="3734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7551" y="2910296"/>
            <a:ext cx="5127769" cy="295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39F6F92D-A1FD-7A44-92E3-56B5F7D9A1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6" y="2910296"/>
            <a:ext cx="5132390" cy="2957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1" name="Tekstin paikkamerkki 19">
            <a:extLst>
              <a:ext uri="{FF2B5EF4-FFF2-40B4-BE49-F238E27FC236}">
                <a16:creationId xmlns:a16="http://schemas.microsoft.com/office/drawing/2014/main" id="{F65FE337-7A87-EE42-A292-8BC7159EA8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80" y="2132696"/>
            <a:ext cx="5127770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C8CD2214-E28E-5C46-BA95-8561E200646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64285" y="2133600"/>
            <a:ext cx="5127770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2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39492C9-B898-C06D-A0CC-879B46736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BB16C683-38C8-ECC2-3F41-0282657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D00CBB-374F-CDD9-BFA4-C727FF10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77ED-7D81-E44D-B7EE-2D37ADC032D0}" type="datetime1">
              <a:rPr lang="fi-FI" smtClean="0"/>
              <a:t>30.3.2023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C9FBA4-1A42-AE42-887D-F07DED85809F}"/>
              </a:ext>
            </a:extLst>
          </p:cNvPr>
          <p:cNvCxnSpPr>
            <a:cxnSpLocks/>
          </p:cNvCxnSpPr>
          <p:nvPr userDrawn="1"/>
        </p:nvCxnSpPr>
        <p:spPr>
          <a:xfrm>
            <a:off x="799106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3BAB9A-4BFF-A74A-B94C-0113E4031C7D}"/>
              </a:ext>
            </a:extLst>
          </p:cNvPr>
          <p:cNvCxnSpPr>
            <a:cxnSpLocks/>
          </p:cNvCxnSpPr>
          <p:nvPr userDrawn="1"/>
        </p:nvCxnSpPr>
        <p:spPr>
          <a:xfrm>
            <a:off x="420425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E5E0CCAC-C552-4A4C-8899-1707A13E38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76912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5D7488E7-F419-5547-9383-E5AD5CBFA5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4924" y="2911200"/>
            <a:ext cx="3240396" cy="295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7" name="Tekstin paikkamerkki 19">
            <a:extLst>
              <a:ext uri="{FF2B5EF4-FFF2-40B4-BE49-F238E27FC236}">
                <a16:creationId xmlns:a16="http://schemas.microsoft.com/office/drawing/2014/main" id="{5DA63708-9878-2144-A2C7-ADF38092E0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80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28" name="Tekstin paikkamerkki 19">
            <a:extLst>
              <a:ext uri="{FF2B5EF4-FFF2-40B4-BE49-F238E27FC236}">
                <a16:creationId xmlns:a16="http://schemas.microsoft.com/office/drawing/2014/main" id="{EF38E11C-77B7-244A-A614-BACB498D404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912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29" name="Tekstin paikkamerkki 19">
            <a:extLst>
              <a:ext uri="{FF2B5EF4-FFF2-40B4-BE49-F238E27FC236}">
                <a16:creationId xmlns:a16="http://schemas.microsoft.com/office/drawing/2014/main" id="{08420FCC-8EB0-0D42-AAC3-7327A589C33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64815" y="2133600"/>
            <a:ext cx="3240396" cy="77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1"/>
            </a:lvl1pPr>
            <a:lvl2pPr marL="4572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i="1"/>
            </a:lvl2pPr>
            <a:lvl3pPr marL="9144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3pPr>
            <a:lvl4pPr marL="13716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4pPr>
            <a:lvl5pPr marL="1828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5pPr>
            <a:lvl6pPr marL="22860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  <a:defRPr sz="2000" i="1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pic>
        <p:nvPicPr>
          <p:cNvPr id="14" name="Picture 1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16688B0-38DC-1931-D215-4FECBFDA3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D28B2AA7-7A6A-7DF4-CB9D-2691D854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FBDE4D-763F-F86F-99EF-C0A9954AA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3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96FE-27C6-C24A-8ACB-775EBD07ED72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7551" y="2133600"/>
            <a:ext cx="5127769" cy="373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39F6F92D-A1FD-7A44-92E3-56B5F7D9A1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326" y="2133600"/>
            <a:ext cx="5132390" cy="3734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E2D472-08C5-67B0-2316-BCC31B75D02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33600"/>
            <a:ext cx="0" cy="3734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E57285A-9F18-FB80-9D07-F9EDFDF2F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1FBD0488-D5ED-4CBA-455B-2A48AD23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72B3A74-4CC6-9648-051D-F46B1F8BE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3126-9ED8-0E41-9E8C-F9C5D88BAF09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E5E0CCAC-C552-4A4C-8899-1707A13E38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7C7CCE7-954E-2B4B-A254-8C07CB5480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76912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5D7488E7-F419-5547-9383-E5AD5CBFA5F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54924" y="2133598"/>
            <a:ext cx="3240396" cy="373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/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2pPr>
            <a:lvl3pPr marL="12001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3pPr>
            <a:lvl4pPr marL="16573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4pPr>
            <a:lvl5pPr marL="21145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5pPr>
            <a:lvl6pPr marL="2571750" indent="-28575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442F2-76E9-730F-D7DF-03C7ACFCDABA}"/>
              </a:ext>
            </a:extLst>
          </p:cNvPr>
          <p:cNvCxnSpPr>
            <a:cxnSpLocks/>
          </p:cNvCxnSpPr>
          <p:nvPr userDrawn="1"/>
        </p:nvCxnSpPr>
        <p:spPr>
          <a:xfrm>
            <a:off x="799106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75B4A-A229-CDFA-5961-AE526042692F}"/>
              </a:ext>
            </a:extLst>
          </p:cNvPr>
          <p:cNvCxnSpPr>
            <a:cxnSpLocks/>
          </p:cNvCxnSpPr>
          <p:nvPr userDrawn="1"/>
        </p:nvCxnSpPr>
        <p:spPr>
          <a:xfrm>
            <a:off x="4204251" y="2133600"/>
            <a:ext cx="0" cy="373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C67C0BB-60A4-F609-7374-FB25C50A8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Otsikon paikkamerkki 13">
            <a:extLst>
              <a:ext uri="{FF2B5EF4-FFF2-40B4-BE49-F238E27FC236}">
                <a16:creationId xmlns:a16="http://schemas.microsoft.com/office/drawing/2014/main" id="{0C3AC099-A243-6F65-B570-177BB8A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8056795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1726DB-1713-97CF-9CEF-AC7AD0811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9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ista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151C-1A86-7C40-90FD-F24F421D6E93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9CF0D04C-E724-5745-BDE3-94A2BBDFE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4" y="562677"/>
            <a:ext cx="5332411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E34EDE67-F193-0143-AF70-3A499D6D419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600"/>
            <a:ext cx="5331058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8531A2-1660-AA1E-DF4B-3E6B1B7E4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6D7A42A9-D769-718E-448A-8407E4AA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5331057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B15D77-D794-EFFF-5210-0CBB995A3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59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lista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151C-1A86-7C40-90FD-F24F421D6E93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9CF0D04C-E724-5745-BDE3-94A2BBDFE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8638" y="562677"/>
            <a:ext cx="7158037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5" name="Tekstin paikkamerkki 19">
            <a:extLst>
              <a:ext uri="{FF2B5EF4-FFF2-40B4-BE49-F238E27FC236}">
                <a16:creationId xmlns:a16="http://schemas.microsoft.com/office/drawing/2014/main" id="{E34EDE67-F193-0143-AF70-3A499D6D419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80" y="2133600"/>
            <a:ext cx="3511783" cy="373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5pPr>
            <a:lvl6pPr marL="2628900" indent="-3429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i="0"/>
            </a:lvl6pPr>
            <a:lvl7pPr marL="2743200" indent="0">
              <a:buNone/>
              <a:defRPr/>
            </a:lvl7pPr>
          </a:lstStyle>
          <a:p>
            <a:pPr lvl="0"/>
            <a:r>
              <a:rPr lang="en-GB" dirty="0" err="1"/>
              <a:t>Ensimmänen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5"/>
            <a:r>
              <a:rPr lang="en-GB" dirty="0" err="1"/>
              <a:t>Kuudes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88531A2-1660-AA1E-DF4B-3E6B1B7E4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2" name="Otsikon paikkamerkki 13">
            <a:extLst>
              <a:ext uri="{FF2B5EF4-FFF2-40B4-BE49-F238E27FC236}">
                <a16:creationId xmlns:a16="http://schemas.microsoft.com/office/drawing/2014/main" id="{E7EC3795-2783-1223-09EB-261ACB2A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3511783" cy="11994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7A085C-B6EB-E95E-B749-65083AE3A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8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A85F-A869-D44C-8CAC-F9CD313AE14E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AFC392A-10DD-0A41-8D6E-2F9B19DBDE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9524" y="2133600"/>
            <a:ext cx="6037262" cy="3743324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90F08BFB-6601-1E4E-AB4F-16EE6E1E91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5618" y="1"/>
            <a:ext cx="5331057" cy="5876924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A2AAB3-3808-47CD-8754-8C7D5C97A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044E6C-1784-A303-AEA0-BF7366511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0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3DFC-4689-1E45-84E7-77091E8BC282}" type="datetime1">
              <a:rPr lang="fi-FI" smtClean="0"/>
              <a:t>30.3.2023</a:t>
            </a:fld>
            <a:endParaRPr lang="en-US" dirty="0"/>
          </a:p>
        </p:txBody>
      </p:sp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38CDD29-F0F2-7E41-82AB-C5C09EF71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964E05D-BF75-ABB0-0D64-A9EBE6B518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680" y="562677"/>
            <a:ext cx="10799995" cy="5314247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klikkaamalla &gt;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6E5529-BD35-EB54-3FE5-D19948B68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39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8FA0315-AD6B-857E-E317-99B2DAE93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35" name="Tekstin paikkamerkki 18">
            <a:extLst>
              <a:ext uri="{FF2B5EF4-FFF2-40B4-BE49-F238E27FC236}">
                <a16:creationId xmlns:a16="http://schemas.microsoft.com/office/drawing/2014/main" id="{84D22542-9377-FDEE-81C8-22AD31632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CFF56054-051D-E37D-E749-7FDB4B0672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02DC829-2506-13EB-D240-47B194B8C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729F5FC-90D5-0A9E-3031-B211D3567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  <p:pic>
        <p:nvPicPr>
          <p:cNvPr id="3" name="Picture 2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BF2E8E41-4A46-DDCB-23AE-511034564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5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6A9D563-1A35-1949-6DFB-888DC5074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0DAEA0E3-98D9-C91A-51D5-6595E5F11F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67CB579-4190-C525-B21E-C544A0690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46C7D39-9E3D-5402-3FBF-EF2E1C657C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F7F5514-07DE-8C13-EC78-723156614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00C1693-D373-F9A0-0E3E-5289BD2A0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78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0C5B2E6-FB08-AC17-95A7-E3787F236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-2686" r="15460" b="-268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Picture 1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0AA434CD-26B3-BFF4-A4E2-44FC0488F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  <p:sp>
        <p:nvSpPr>
          <p:cNvPr id="4" name="Otsikko 16">
            <a:extLst>
              <a:ext uri="{FF2B5EF4-FFF2-40B4-BE49-F238E27FC236}">
                <a16:creationId xmlns:a16="http://schemas.microsoft.com/office/drawing/2014/main" id="{1C08940D-24C7-C28B-E55E-D7E6F09C4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5" name="Tekstin paikkamerkki 18">
            <a:extLst>
              <a:ext uri="{FF2B5EF4-FFF2-40B4-BE49-F238E27FC236}">
                <a16:creationId xmlns:a16="http://schemas.microsoft.com/office/drawing/2014/main" id="{B5BC49A0-6633-DEE2-2F05-44A34D9CEC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1CF065B-A5A2-01C6-773E-94E4FA1D5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2D45DFA-912B-03D0-5C67-11BD78E057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6A744C0-0360-4F63-3D59-373DFF7D9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F2623AB2-F3B6-46C8-528B-5D9CEB20E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EDC8974-1162-3C29-6631-7888B247CC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06524A1-1D23-0A92-0DA8-5053A5E474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DE5B2A5-07CA-8F0D-6080-D5575FD3C0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30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logo + yhteystiedo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3E1016F-97F2-F92C-446B-8158FDBD11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463" y="2745781"/>
            <a:ext cx="3531571" cy="683219"/>
          </a:xfrm>
          <a:prstGeom prst="rect">
            <a:avLst/>
          </a:prstGeom>
        </p:spPr>
      </p:pic>
      <p:sp>
        <p:nvSpPr>
          <p:cNvPr id="12" name="Tekstin paikkamerkki 18">
            <a:extLst>
              <a:ext uri="{FF2B5EF4-FFF2-40B4-BE49-F238E27FC236}">
                <a16:creationId xmlns:a16="http://schemas.microsoft.com/office/drawing/2014/main" id="{0EEB1BB0-3741-3017-E9BD-77D432CAC3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775" y="3942522"/>
            <a:ext cx="7154862" cy="38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9157F7-5159-FE44-0F30-119F9D48BA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776" y="4348068"/>
            <a:ext cx="7154862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titteli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BB7649-5ACB-80B2-1C00-F124D89DB9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6" y="4785390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+358 000 0000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E98D851-ADB9-E30D-9375-C4A4F2BC7E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7776" y="5043807"/>
            <a:ext cx="7154862" cy="2447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spcBef>
                <a:spcPts val="0"/>
              </a:spcBef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etunimi.sukunimi@ysaatio.fi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39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81A3D-DC01-EA64-A9EF-582C583F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8932" y="1691968"/>
            <a:ext cx="3914136" cy="2973779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5E5CD78-C900-58A4-6260-2B88036F6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8298" y="5456699"/>
            <a:ext cx="1575403" cy="304778"/>
          </a:xfrm>
          <a:prstGeom prst="rect">
            <a:avLst/>
          </a:prstGeom>
        </p:spPr>
      </p:pic>
      <p:pic>
        <p:nvPicPr>
          <p:cNvPr id="2" name="Picture 1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5E86EEB5-CE8B-05D6-75BC-B4442DCB6C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1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81A3D-DC01-EA64-A9EF-582C583F4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8932" y="1691968"/>
            <a:ext cx="3914136" cy="2973779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5E5CD78-C900-58A4-6260-2B88036F6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8298" y="5456699"/>
            <a:ext cx="1575403" cy="304778"/>
          </a:xfrm>
          <a:prstGeom prst="rect">
            <a:avLst/>
          </a:prstGeom>
        </p:spPr>
      </p:pic>
      <p:pic>
        <p:nvPicPr>
          <p:cNvPr id="2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B4BDFEE5-CD15-7875-F913-D1A0DD88E0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0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F1EB3-FF16-BBAB-1EB5-2C65E033E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9" t="-4172" r="15097" b="-4341"/>
          <a:stretch/>
        </p:blipFill>
        <p:spPr>
          <a:xfrm>
            <a:off x="6095998" y="0"/>
            <a:ext cx="6095999" cy="6858000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C661FA8-A8F0-12E3-78DA-AE47FF55A6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6" name="Otsikko 16">
            <a:extLst>
              <a:ext uri="{FF2B5EF4-FFF2-40B4-BE49-F238E27FC236}">
                <a16:creationId xmlns:a16="http://schemas.microsoft.com/office/drawing/2014/main" id="{F5DA7086-8872-B85C-9524-74747CFA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26E00E1B-861D-F003-F614-3F0A9F388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CF939AA-493D-7E9A-3D58-EFBC6C1C5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1" name="Picture 1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5AE2C60-417D-2A82-B6F5-702D8C945D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04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3C5BC-894E-63AA-2190-1B35B77AA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402" t="-2436" r="12451" b="-243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787284A-E7D8-78D5-FE59-EEECFC90DB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80C472DE-9712-EA42-D3CC-7E2E5968D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231C2DE3-ADD0-E1DA-BB6B-98DEE0FB50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C308E3D-C447-A05E-0C71-324C6035B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4C58350-209C-8BC7-2251-8CA3943BCD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5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3C5BC-894E-63AA-2190-1B35B77AA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136" t="-4146" r="18694" b="-4116"/>
          <a:stretch/>
        </p:blipFill>
        <p:spPr>
          <a:xfrm>
            <a:off x="6096000" y="-1"/>
            <a:ext cx="6095998" cy="6856415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B1CA093-AA24-60D7-A402-F103C1623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  <p:sp>
        <p:nvSpPr>
          <p:cNvPr id="2" name="Otsikko 16">
            <a:extLst>
              <a:ext uri="{FF2B5EF4-FFF2-40B4-BE49-F238E27FC236}">
                <a16:creationId xmlns:a16="http://schemas.microsoft.com/office/drawing/2014/main" id="{588CBDF8-A670-ADF0-D97F-EB2F0D433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6" name="Tekstin paikkamerkki 18">
            <a:extLst>
              <a:ext uri="{FF2B5EF4-FFF2-40B4-BE49-F238E27FC236}">
                <a16:creationId xmlns:a16="http://schemas.microsoft.com/office/drawing/2014/main" id="{DFCC1D58-1421-C1EE-EB86-E01853769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894F49B-1CE5-2D94-F7F1-BEA74F71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8" name="Picture 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008B1E-49F6-91AD-9366-D0B8B63CED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+ omavalintainen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6">
            <a:extLst>
              <a:ext uri="{FF2B5EF4-FFF2-40B4-BE49-F238E27FC236}">
                <a16:creationId xmlns:a16="http://schemas.microsoft.com/office/drawing/2014/main" id="{C9F172AF-F111-B29F-4DCC-FE67F535F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4" name="Tekstin paikkamerkki 18">
            <a:extLst>
              <a:ext uri="{FF2B5EF4-FFF2-40B4-BE49-F238E27FC236}">
                <a16:creationId xmlns:a16="http://schemas.microsoft.com/office/drawing/2014/main" id="{2200F2A8-D065-C164-56B2-A78DE7B104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4F2947A-0091-930C-51D8-E745C8CFF2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8B69A05-29CD-6DCC-7589-A565DAC11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AA3F504-6064-D980-4727-5295B7F260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&gt;</a:t>
            </a:r>
          </a:p>
        </p:txBody>
      </p:sp>
      <p:pic>
        <p:nvPicPr>
          <p:cNvPr id="9" name="Picture 8" descr="A black screen with a green background&#10;&#10;Description automatically generated with low confidence">
            <a:extLst>
              <a:ext uri="{FF2B5EF4-FFF2-40B4-BE49-F238E27FC236}">
                <a16:creationId xmlns:a16="http://schemas.microsoft.com/office/drawing/2014/main" id="{541D9C08-4408-6726-48A5-8536EF41E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9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+ omavalinta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B16C9064-5A56-2E2E-4F40-3617900E71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&lt; Tähän voi laittaa kuvan &gt;</a:t>
            </a:r>
          </a:p>
        </p:txBody>
      </p:sp>
      <p:sp>
        <p:nvSpPr>
          <p:cNvPr id="8" name="Otsikko 16">
            <a:extLst>
              <a:ext uri="{FF2B5EF4-FFF2-40B4-BE49-F238E27FC236}">
                <a16:creationId xmlns:a16="http://schemas.microsoft.com/office/drawing/2014/main" id="{9C7DC9F0-E61A-CEBB-0EE4-BB4533B18F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993934" cy="225338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9D11CFA3-F60C-4083-0266-4FBA293CC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953" y="4561745"/>
            <a:ext cx="4993934" cy="2960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356580D-DADF-BA43-8ADD-7D823D68B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54" y="4991624"/>
            <a:ext cx="4993934" cy="2447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/>
              <a:t>Päivämäärä</a:t>
            </a:r>
            <a:endParaRPr lang="en-US" dirty="0"/>
          </a:p>
        </p:txBody>
      </p:sp>
      <p:pic>
        <p:nvPicPr>
          <p:cNvPr id="12" name="Picture 1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4F4D4B4-B01C-831C-77DE-DDA587E42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5033" y="5735334"/>
            <a:ext cx="1463773" cy="283182"/>
          </a:xfrm>
          <a:prstGeom prst="rect">
            <a:avLst/>
          </a:prstGeom>
        </p:spPr>
      </p:pic>
      <p:pic>
        <p:nvPicPr>
          <p:cNvPr id="2" name="Picture 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1C013B77-C3D8-F61A-49C6-6372EEBB6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792"/>
            <a:ext cx="12191999" cy="68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4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6">
            <a:extLst>
              <a:ext uri="{FF2B5EF4-FFF2-40B4-BE49-F238E27FC236}">
                <a16:creationId xmlns:a16="http://schemas.microsoft.com/office/drawing/2014/main" id="{E47994E2-472C-0111-F0F2-05E18922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54" y="1762125"/>
            <a:ext cx="4403384" cy="4114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85000"/>
              </a:lnSpc>
              <a:defRPr sz="5000" b="0" i="0" spc="-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tulee</a:t>
            </a:r>
            <a:br>
              <a:rPr lang="fi-FI" dirty="0"/>
            </a:br>
            <a:r>
              <a:rPr lang="fi-FI" dirty="0"/>
              <a:t>välikannen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BEF17-1334-3015-7DE0-B0E7345FD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93" r="17948"/>
          <a:stretch/>
        </p:blipFill>
        <p:spPr>
          <a:xfrm>
            <a:off x="6096000" y="-1"/>
            <a:ext cx="6095999" cy="685800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63CB311-C981-7026-79E0-AE5BCBE05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0" y="6398875"/>
            <a:ext cx="900345" cy="17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on paikkamerkki 13">
            <a:extLst>
              <a:ext uri="{FF2B5EF4-FFF2-40B4-BE49-F238E27FC236}">
                <a16:creationId xmlns:a16="http://schemas.microsoft.com/office/drawing/2014/main" id="{01F397F1-E8D5-DA42-9291-F295956C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0" y="562677"/>
            <a:ext cx="10799995" cy="12057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03CF22C4-5AC8-8E41-B70A-035245AA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80" y="2131027"/>
            <a:ext cx="8975958" cy="3736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646" y="6308725"/>
            <a:ext cx="410708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B51EF1-EEBD-5741-847E-4A86D917EF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9274" y="6308725"/>
            <a:ext cx="786045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5DC96A-1112-0048-AAAF-489C4E86A573}" type="datetime1">
              <a:rPr lang="fi-FI" smtClean="0"/>
              <a:pPr/>
              <a:t>30.3.2023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78869" y="6308725"/>
            <a:ext cx="3603406" cy="29083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9" r:id="rId2"/>
    <p:sldLayoutId id="2147483710" r:id="rId3"/>
    <p:sldLayoutId id="2147483708" r:id="rId4"/>
    <p:sldLayoutId id="2147483711" r:id="rId5"/>
    <p:sldLayoutId id="2147483712" r:id="rId6"/>
    <p:sldLayoutId id="2147483707" r:id="rId7"/>
    <p:sldLayoutId id="2147483706" r:id="rId8"/>
    <p:sldLayoutId id="2147483705" r:id="rId9"/>
    <p:sldLayoutId id="2147483715" r:id="rId10"/>
    <p:sldLayoutId id="2147483714" r:id="rId11"/>
    <p:sldLayoutId id="2147483716" r:id="rId12"/>
    <p:sldLayoutId id="2147483713" r:id="rId13"/>
    <p:sldLayoutId id="2147483680" r:id="rId14"/>
    <p:sldLayoutId id="2147483681" r:id="rId15"/>
    <p:sldLayoutId id="2147483704" r:id="rId16"/>
    <p:sldLayoutId id="2147483667" r:id="rId17"/>
    <p:sldLayoutId id="2147483691" r:id="rId18"/>
    <p:sldLayoutId id="2147483690" r:id="rId19"/>
    <p:sldLayoutId id="2147483696" r:id="rId20"/>
    <p:sldLayoutId id="2147483687" r:id="rId21"/>
    <p:sldLayoutId id="2147483693" r:id="rId22"/>
    <p:sldLayoutId id="2147483699" r:id="rId23"/>
    <p:sldLayoutId id="2147483703" r:id="rId24"/>
    <p:sldLayoutId id="2147483719" r:id="rId25"/>
    <p:sldLayoutId id="2147483674" r:id="rId26"/>
    <p:sldLayoutId id="2147483670" r:id="rId27"/>
    <p:sldLayoutId id="2147483677" r:id="rId28"/>
    <p:sldLayoutId id="2147483718" r:id="rId29"/>
    <p:sldLayoutId id="2147483720" r:id="rId30"/>
    <p:sldLayoutId id="2147483721" r:id="rId31"/>
    <p:sldLayoutId id="2147483689" r:id="rId32"/>
    <p:sldLayoutId id="2147483717" r:id="rId33"/>
    <p:sldLayoutId id="2147483722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9" pos="234" userDrawn="1">
          <p15:clr>
            <a:srgbClr val="F26B43"/>
          </p15:clr>
        </p15:guide>
        <p15:guide id="11" pos="7446" userDrawn="1">
          <p15:clr>
            <a:srgbClr val="F26B43"/>
          </p15:clr>
        </p15:guide>
        <p15:guide id="13" pos="1006" userDrawn="1">
          <p15:clr>
            <a:srgbClr val="F26B43"/>
          </p15:clr>
        </p15:guide>
        <p15:guide id="14" pos="1503" userDrawn="1">
          <p15:clr>
            <a:srgbClr val="F26B43"/>
          </p15:clr>
        </p15:guide>
        <p15:guide id="15" pos="1586" userDrawn="1">
          <p15:clr>
            <a:srgbClr val="F26B43"/>
          </p15:clr>
        </p15:guide>
        <p15:guide id="16" pos="2075" userDrawn="1">
          <p15:clr>
            <a:srgbClr val="F26B43"/>
          </p15:clr>
        </p15:guide>
        <p15:guide id="17" pos="2160" userDrawn="1">
          <p15:clr>
            <a:srgbClr val="F26B43"/>
          </p15:clr>
        </p15:guide>
        <p15:guide id="18" pos="2651" userDrawn="1">
          <p15:clr>
            <a:srgbClr val="F26B43"/>
          </p15:clr>
        </p15:guide>
        <p15:guide id="19" pos="2733" userDrawn="1">
          <p15:clr>
            <a:srgbClr val="F26B43"/>
          </p15:clr>
        </p15:guide>
        <p15:guide id="20" pos="3221" userDrawn="1">
          <p15:clr>
            <a:srgbClr val="F26B43"/>
          </p15:clr>
        </p15:guide>
        <p15:guide id="21" pos="3307" userDrawn="1">
          <p15:clr>
            <a:srgbClr val="F26B43"/>
          </p15:clr>
        </p15:guide>
        <p15:guide id="22" pos="3797" userDrawn="1">
          <p15:clr>
            <a:srgbClr val="F26B43"/>
          </p15:clr>
        </p15:guide>
        <p15:guide id="23" pos="3877" userDrawn="1">
          <p15:clr>
            <a:srgbClr val="F26B43"/>
          </p15:clr>
        </p15:guide>
        <p15:guide id="25" pos="4453" userDrawn="1">
          <p15:clr>
            <a:srgbClr val="F26B43"/>
          </p15:clr>
        </p15:guide>
        <p15:guide id="26" pos="4371" userDrawn="1">
          <p15:clr>
            <a:srgbClr val="F26B43"/>
          </p15:clr>
        </p15:guide>
        <p15:guide id="27" pos="927" userDrawn="1">
          <p15:clr>
            <a:srgbClr val="F26B43"/>
          </p15:clr>
        </p15:guide>
        <p15:guide id="28" pos="4944" userDrawn="1">
          <p15:clr>
            <a:srgbClr val="F26B43"/>
          </p15:clr>
        </p15:guide>
        <p15:guide id="29" pos="5027" userDrawn="1">
          <p15:clr>
            <a:srgbClr val="F26B43"/>
          </p15:clr>
        </p15:guide>
        <p15:guide id="30" pos="5514" userDrawn="1">
          <p15:clr>
            <a:srgbClr val="F26B43"/>
          </p15:clr>
        </p15:guide>
        <p15:guide id="31" pos="5603" userDrawn="1">
          <p15:clr>
            <a:srgbClr val="F26B43"/>
          </p15:clr>
        </p15:guide>
        <p15:guide id="32" pos="6093" userDrawn="1">
          <p15:clr>
            <a:srgbClr val="F26B43"/>
          </p15:clr>
        </p15:guide>
        <p15:guide id="33" pos="6176" userDrawn="1">
          <p15:clr>
            <a:srgbClr val="F26B43"/>
          </p15:clr>
        </p15:guide>
        <p15:guide id="34" pos="6666" userDrawn="1">
          <p15:clr>
            <a:srgbClr val="F26B43"/>
          </p15:clr>
        </p15:guide>
        <p15:guide id="35" pos="6746" userDrawn="1">
          <p15:clr>
            <a:srgbClr val="F26B43"/>
          </p15:clr>
        </p15:guide>
        <p15:guide id="36" orient="horz" pos="1344" userDrawn="1">
          <p15:clr>
            <a:srgbClr val="F26B43"/>
          </p15:clr>
        </p15:guide>
        <p15:guide id="37" orient="horz" pos="1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943F86-58DC-B511-B89A-5E0158D4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Haittojen vähentämisen politiikan periaatteita, toimintatapoja ja keskeisiä eettisiä lähtökohtia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CFB6C8-345E-FB10-42A0-60DB1F7ECA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Riikka Perälä</a:t>
            </a:r>
          </a:p>
          <a:p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82A802-0569-CDBF-E25D-4E42B48211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16.3.2023</a:t>
            </a:r>
          </a:p>
        </p:txBody>
      </p:sp>
    </p:spTree>
    <p:extLst>
      <p:ext uri="{BB962C8B-B14F-4D97-AF65-F5344CB8AC3E}">
        <p14:creationId xmlns:p14="http://schemas.microsoft.com/office/powerpoint/2010/main" val="1129034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CCAAB-BEE1-9A5E-7484-85372FD4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Haittojen vähentämisen heikko ja vahva versio (Neil Hunt 2004)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150740-1260-60F9-BA3B-7246E990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Vahvojen oikeuksien versiota kannattavat näkevät, että huumeidenkäyttö on ihmisoikeus, ja että tämän oikeuden eteenpäin vieminen tulisi ottaa aikaisempaa vahvemmin myös haittojen vähentämisen liikkeen osa-alueeksi. Samalla haittojen vähentämisen tulisi tulla intressipohjainen sosiaalinen liike, joka rakentaisi kaiken toimintansa perustuen näkemykseen huumeidenkäytöstä ihmisoikeutena.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Heikkojen oikeuksien versiota kannattavat korostavat taas haittojen vähentämisen luonnetta kansanterveysliikkeenä, ja esimerkiksi erilaisia toimenpiteitä suunniteltaessa kaikkein tärkeintä olisi keskittyä huumeiden käyttöön liittyvien kansanterveydellisten haittojen vähentämiseen.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073778-C7B5-DD01-1736-F6E4AA9E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E8C7-FC40-459C-BF56-C453E02420C4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147BCA-E294-8008-B20D-75CAB759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5172EE-0380-34ED-4357-4ACF26B2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5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49B1B-A0E4-4737-97B1-4356AE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180794"/>
          </a:xfrm>
        </p:spPr>
        <p:txBody>
          <a:bodyPr>
            <a:normAutofit fontScale="90000"/>
          </a:bodyPr>
          <a:lstStyle/>
          <a:p>
            <a:br>
              <a:rPr lang="fi-FI" b="0" dirty="0"/>
            </a:br>
            <a:r>
              <a:rPr lang="fi-FI" b="0" dirty="0"/>
              <a:t>Haittojen vähentämisen </a:t>
            </a:r>
            <a:r>
              <a:rPr lang="fi-FI" b="0" dirty="0" err="1"/>
              <a:t>toimintapoja</a:t>
            </a:r>
            <a:r>
              <a:rPr lang="fi-FI" b="0" dirty="0"/>
              <a:t> ja eettisiä lähtökohtia</a:t>
            </a:r>
            <a:br>
              <a:rPr lang="fi-FI" b="0" dirty="0"/>
            </a:br>
            <a:br>
              <a:rPr lang="fi-FI" b="0" dirty="0"/>
            </a:br>
            <a:r>
              <a:rPr lang="fi-FI" sz="2700" b="0" dirty="0"/>
              <a:t>Guide to </a:t>
            </a:r>
            <a:r>
              <a:rPr lang="fi-FI" sz="2700" b="0" dirty="0" err="1"/>
              <a:t>Harm</a:t>
            </a:r>
            <a:r>
              <a:rPr lang="fi-FI" sz="2700" b="0" dirty="0"/>
              <a:t> </a:t>
            </a:r>
            <a:r>
              <a:rPr lang="fi-FI" sz="2700" b="0" dirty="0" err="1"/>
              <a:t>Reduction</a:t>
            </a:r>
            <a:r>
              <a:rPr lang="fi-FI" sz="2700" b="0" dirty="0"/>
              <a:t>, 2017 </a:t>
            </a:r>
            <a:r>
              <a:rPr lang="fi-FI" sz="1200" b="0" dirty="0"/>
              <a:t>https://www.interiorhealth.ca/sites/default/files/PDFS/guide-to-harm-reduction-manual.pdf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203D44-17F3-4CC0-8677-4A7AF819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77" y="2280791"/>
            <a:ext cx="8437829" cy="3684759"/>
          </a:xfrm>
        </p:spPr>
      </p:pic>
    </p:spTree>
    <p:extLst>
      <p:ext uri="{BB962C8B-B14F-4D97-AF65-F5344CB8AC3E}">
        <p14:creationId xmlns:p14="http://schemas.microsoft.com/office/powerpoint/2010/main" val="98400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6E5E-1048-FEFD-7B1D-C5695E73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Haittojen vähentäminen Suomessa</a:t>
            </a:r>
          </a:p>
        </p:txBody>
      </p:sp>
    </p:spTree>
    <p:extLst>
      <p:ext uri="{BB962C8B-B14F-4D97-AF65-F5344CB8AC3E}">
        <p14:creationId xmlns:p14="http://schemas.microsoft.com/office/powerpoint/2010/main" val="231809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BA8C32-25B0-41A8-A314-3DF767BF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43620"/>
            <a:ext cx="9950103" cy="1095469"/>
          </a:xfrm>
        </p:spPr>
        <p:txBody>
          <a:bodyPr>
            <a:normAutofit fontScale="90000"/>
          </a:bodyPr>
          <a:lstStyle/>
          <a:p>
            <a:br>
              <a:rPr lang="fi-FI" b="0" dirty="0"/>
            </a:br>
            <a:br>
              <a:rPr lang="fi-FI" b="0" dirty="0"/>
            </a:br>
            <a:br>
              <a:rPr lang="fi-FI" b="0" dirty="0"/>
            </a:br>
            <a:br>
              <a:rPr lang="fi-FI" b="0" dirty="0"/>
            </a:br>
            <a:br>
              <a:rPr lang="fi-FI" b="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E6E2A7-338C-4D32-90CB-C83CD0E92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602463"/>
            <a:ext cx="9950103" cy="43383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Politiikkaa sovellettu Suomessa vuodesta 1997 lähtien osana virallista huumausainepolitiikkaa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Suomessa on kuitenkin ns. huumausaineiden kokonaiskielto (sekä huumeiden käyttö että myynti kiellettyä), mikä on estänyt joidenkin toimenpiteiden käyttöön ottoa (esim. valvotut käyttötilat)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Haittoja vähentämisen ensisijaisena tavoitteena on ollut pistämällä tapahtuvan huumeidenkäytön haittojen vähentäminen ja käyttävien ihmisten palveluiden piiriin saattaminen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Käytännön toimenpiteinä ruiskujen ja neulojen vaihto, terveys- ja sosiaalineuvonta ja korvaushoito.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Kv</a:t>
            </a:r>
            <a:r>
              <a:rPr lang="fi-FI" dirty="0"/>
              <a:t>-vertailussa Suomesta puuttuvat ainetestaus, ja käyttöhuoneet. </a:t>
            </a:r>
            <a:r>
              <a:rPr lang="fi-FI" dirty="0" err="1"/>
              <a:t>Naloksonia</a:t>
            </a:r>
            <a:r>
              <a:rPr lang="fi-FI" dirty="0"/>
              <a:t> voi saada reseptiä vastaan, mutta sitä ei jaeta ilmaiseksi, kuten joissakin maissa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Nykyisin myös huumeita käyttävien ihmisten oikeuksiin ja yhteiskunnalliseen asemaan liittyviä tavoitteita</a:t>
            </a:r>
          </a:p>
          <a:p>
            <a:pPr lvl="1"/>
            <a:r>
              <a:rPr lang="fi-FI" sz="2000" dirty="0"/>
              <a:t>Esim. oikeudet palvelujärjestelmässä ja joillakin toimijoilla myös de-</a:t>
            </a:r>
            <a:r>
              <a:rPr lang="fi-FI" sz="2000" dirty="0" err="1"/>
              <a:t>kriminalisaatio</a:t>
            </a:r>
            <a:endParaRPr lang="fi-FI" sz="2000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449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B3D3A-955B-BAB2-EF30-CD348DD6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Haittojen vähentämisen politiikka ja matala kynnys Suomessa (Perälä 2012):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2FCCAF-6677-FDF5-36DD-8E03513B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Tyypillisesti toiminnassa ei ole ollut Suomessa kyseessä ”vain” haittojen vähentäminen tai käyttöön liittyvien kansanterveydellisten uhkien ehkäisy ja hallinta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Varsinkin alussa toimintaan liittyi vahva sosiaalityön orientaatio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Politiikka liittynyt vahvasti matalan kynnyksen ajattelutapaan, joka korostaa palvelujen helppoa saatavuutta ja saavutettavuutta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Politiikan piirissä on syntynyt myös uusia huumeongelman määrittelytapoja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Käyttöön liittyvät arkiset elämänhallinnan ongelmat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Käyttö yhteiskunnallisena ja yhteiskunnasta johtuvana ongelmana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100" dirty="0"/>
              <a:t>Poikkeavasta ”</a:t>
            </a:r>
            <a:r>
              <a:rPr lang="fi-FI" sz="2100" dirty="0" err="1"/>
              <a:t>narkista</a:t>
            </a:r>
            <a:r>
              <a:rPr lang="fi-FI" sz="2100" dirty="0"/>
              <a:t>” huumeita käyttäväksi ihmiseksi ja kansalaiseksi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1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A77FD7-8849-1AA0-6316-EB0D7448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73AA-2C53-416C-A6EA-665A8B6CABCA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8F5754-28BD-6073-CFBA-F8D4F7B9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439DBD-868D-623B-C2E0-4025604E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3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12B6D1-449A-433A-AA2C-88165A94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Tämän hetkistä keskustelua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B46E0-D819-430C-97F0-40C11787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Valvotut käyttötilat</a:t>
            </a:r>
          </a:p>
          <a:p>
            <a:r>
              <a:rPr lang="fi-FI" dirty="0"/>
              <a:t>Ainetestaus</a:t>
            </a:r>
          </a:p>
          <a:p>
            <a:r>
              <a:rPr lang="fi-FI" dirty="0"/>
              <a:t>Huumekuolemien ehkäisy</a:t>
            </a:r>
          </a:p>
          <a:p>
            <a:r>
              <a:rPr lang="fi-FI" dirty="0"/>
              <a:t>De-</a:t>
            </a:r>
            <a:r>
              <a:rPr lang="fi-FI" dirty="0" err="1"/>
              <a:t>kriminalisaatio</a:t>
            </a:r>
            <a:endParaRPr lang="fi-FI" dirty="0"/>
          </a:p>
          <a:p>
            <a:r>
              <a:rPr lang="fi-FI" dirty="0"/>
              <a:t>Asunto ensin –politiikan kehittäminen ja vahvistaminen</a:t>
            </a:r>
          </a:p>
          <a:p>
            <a:r>
              <a:rPr lang="fi-FI" dirty="0"/>
              <a:t>Haittojen vähentämisen politiikan kritiikki ja toimintojen rapautuminen </a:t>
            </a:r>
          </a:p>
          <a:p>
            <a:r>
              <a:rPr lang="fi-FI" dirty="0"/>
              <a:t>Ns. viihdekäyttöön liittyvä haittojen vähentäminen </a:t>
            </a:r>
          </a:p>
        </p:txBody>
      </p:sp>
    </p:spTree>
    <p:extLst>
      <p:ext uri="{BB962C8B-B14F-4D97-AF65-F5344CB8AC3E}">
        <p14:creationId xmlns:p14="http://schemas.microsoft.com/office/powerpoint/2010/main" val="6608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6E7343-514E-288B-4959-6E1AC919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40435-8638-857C-816F-D9D47F64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2738-95EB-504E-B8B3-57A2C1E72027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4C6B-2E79-DBA1-C7AC-276173A12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0F0313-6EC6-B347-24CC-0321EB79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0CCBC-0F22-610F-9EAF-426F07ECF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09565-FC62-6451-040D-1C44F348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B3DB0-7EA0-30F3-A580-F4BBD435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D69-05F9-8A48-87CD-78B637C2AB35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22162-7E24-1A0B-D680-DE775297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0C49DC-42D7-8D56-C0E1-ED766DD5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45B7A-5D95-252A-FF88-F9EE47525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9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04B14-53AB-9D8B-26FB-47DF0C7B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84EE4-EE6F-C923-0CE7-60D29C90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F6F4-6FDC-4E44-94DA-2B6336847B9C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E7EF9-A22D-140A-6062-1BBC0BE709C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0323F-D0D8-EF13-98B3-F2A29C155A1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5688D-4349-1E1B-17B2-92E2CC5DE9F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9CC412-3AF7-9028-FF4F-39C84B16731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9C840B-94AF-D78A-2E73-28029DB5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995C71-3AAE-69FF-DB85-F7F4D2F6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4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D4A68-EA2C-D061-41DA-2F5C9DE1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5919C-A2BD-7500-021D-861058A9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77ED-7D81-E44D-B7EE-2D37ADC032D0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BCE7F-960A-02D5-C283-73145A0C9F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44A9F-BA47-DA61-7A0A-26D809829F7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30C8-C951-FD58-5AD2-D1CAD1D4A69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44F42E-CA44-5086-99FC-638D84ABC23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011803-3AD1-9CD7-8DE7-C9E8AF68D9C3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0E2960-97E9-D94F-FFA9-D2FCB41B2083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8B35E10-9BA5-3CC5-C7B9-D82EFD00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5FF6AA-FE59-E9F9-359C-AC68C1BE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616A0-0034-F18C-D50B-9A8B8C42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F4FF-4D96-6A65-DD83-1CABA08C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890D-1430-2640-A84E-8E0525097B74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1A627-1E57-A080-B678-95D00C72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Taustaa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Mitä haittojen vähentäminen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Haittojen vähentäminen Suomessa ja muualla maailmassa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 Keskustelua ja kritiikkiä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 Tämän hetkistä keskustelua Suomessa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344BB3-5870-06CD-39CB-74BDEC77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Esityksen sisältö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2223E-A311-3334-8A7B-26C26407D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7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F9B96-B8F5-3F34-48BF-FF4A80CE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284D-BDB3-61D7-6EBF-75BDD888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96FE-27C6-C24A-8ACB-775EBD07ED72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686FF-8C26-B48F-446D-BAFA9957EAF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6AB198-900F-A43C-ACFE-8DAD6BE551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D405E7-E851-4982-E53A-06AF7080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34E60E-EE01-A1EA-07A1-FB99FB050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6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68607-8EFF-CA5F-E8AD-37D2180E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C9C62-C814-DB8B-C7A7-9DBD504A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3126-9ED8-0E41-9E8C-F9C5D88BAF09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AC649-AE28-7E3B-3B62-8604F2C5DF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CCB618-4077-F839-D1DE-B0EA5FBB6E1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76683-F0C7-34BF-A69F-12D264D9647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DB905C-8B1F-3112-BB05-5E55FD91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4F52E-371B-C393-3518-248572A5B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8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A2AB1B-681C-7C38-DCBD-E65B7357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9B6FF-8807-FF4B-2FEF-3BEACD9D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151C-1A86-7C40-90FD-F24F421D6E93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BB056C-98A8-F2F9-CC29-FA489C5D5F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EF0CF0-C7ED-C40E-4752-1A16CB1F839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197FD1A-9C73-7817-6F46-23C43387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85D2B6-EE3B-CC5D-0E27-6564E80EB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7B8AA-2C6B-2B92-B5E7-B50EC3BB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FD2E8-2FAB-180C-DD53-736FA2D5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A85F-A869-D44C-8CAC-F9CD313AE14E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00DFC-7126-00E1-4860-5581D10B10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0AF201-2115-4A12-6C09-9473B359EF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C8464-C2DF-B929-BA2F-F9AE8CA4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36D57-A8E0-9E11-AAA4-E8A879CD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1EF1-EEBD-5741-847E-4A86D917EFB0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3EC92-F17B-8DBB-46E2-86FF3441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3DFC-4689-1E45-84E7-77091E8BC282}" type="datetime1">
              <a:rPr lang="fi-FI" smtClean="0"/>
              <a:t>30.3.2023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1EDE2B-CBA7-FDF3-2837-A5950C9B40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6A5A0-D668-93A7-A41A-457877DB2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&lt;Tähän voi lisätä footterin&gt;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80B14-1E99-9039-6A62-027D13BDA7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B5685-1D43-75B6-C21E-6F1122DA9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6185C-5B27-E335-A2D2-03A284E25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C31BA-8EBB-07D5-9D6A-01BB7F103B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86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A2B30-A661-2395-59AC-3E6CCACA5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8D8C-A0F5-FA26-C5BE-BCAD1045FA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EE5A-51F2-1F9D-9C46-0939E28B2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B51D9-EA1C-D297-279F-EDE7491968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98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398EE6-16D0-1E6C-125E-FAC1C063B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607D-C3C1-414C-87F7-3327134B8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1750C-A9A7-3B36-3EFD-F6A8F88862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EDA5-3CCA-9A58-F58C-3E0D315C42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47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9CF2B-A897-CA80-17BB-8E23B0B143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609C8-4FF3-AB13-F781-A6AD0A6F4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10DC7-EEF9-5357-969D-B67F0E49FB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53416-9739-0FD0-C4A8-21796FC4F2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01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0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B96B7-A4EF-43C3-AEE3-4FED68E7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768059"/>
            <a:ext cx="9950103" cy="927297"/>
          </a:xfrm>
        </p:spPr>
        <p:txBody>
          <a:bodyPr/>
          <a:lstStyle/>
          <a:p>
            <a:r>
              <a:rPr lang="fi-FI" b="0" dirty="0"/>
              <a:t>Mitä haittojen vähentäminen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A533B6-D460-4E43-B40B-31B1FF2EE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946495"/>
            <a:ext cx="9950103" cy="39943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Käytännöllis-poliittinen huumausainepolitiikan orientaatio, jonka tavoitteena on vähentää huumeiden käyttöön liittyviä sosiaalisia ja terveydellisiä haittoja yksilölle ja yhteiskunnille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Lähtökohtina arvoneutraalius ja moralisoinnin välttäminen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päihteettömyyden vaatimusta tai tavoitetta auttamisen lähtökohtana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Tuukka Tammi &amp; Toivo Hurme (2004): Haittojen vähentämisen neljä periaatetta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Huumeidenkäyttöön liittyviä asioita tulee käsitellä neutraalisti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Huumeidenkäyttäjät eivät ole toimenpiteiden kohteita vaan täysivaltaisia kansalaisia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Huumausainepolitiikan tulisi perustua tieteellisille käytännöllisille lähtökohdille, eikä dogmaattisiin periaatteisiin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900" dirty="0"/>
              <a:t>Politiikassa tulisi kunnioittaa huumeita käyttävien ihmisten oikeuksia</a:t>
            </a:r>
          </a:p>
        </p:txBody>
      </p:sp>
    </p:spTree>
    <p:extLst>
      <p:ext uri="{BB962C8B-B14F-4D97-AF65-F5344CB8AC3E}">
        <p14:creationId xmlns:p14="http://schemas.microsoft.com/office/powerpoint/2010/main" val="1625330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9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3DC8E-A723-488D-A82C-C33BE157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651850"/>
            <a:ext cx="9950103" cy="1149790"/>
          </a:xfrm>
        </p:spPr>
        <p:txBody>
          <a:bodyPr/>
          <a:lstStyle/>
          <a:p>
            <a:r>
              <a:rPr lang="fi-FI" dirty="0"/>
              <a:t>Haittojen vähentämisen historiaa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55CA7B-6072-4538-9FC2-FEDAC1F8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118511"/>
            <a:ext cx="9950103" cy="382231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Metadonikorvaushoitoa ja pienimuotoista ruiskujen ja neulojen vaihtotoimintaa 1960-luvulta lähtien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Varsinaisen haittojen vähentämisen kansainvälisen liikkeen taustalla Euroopan suurissa kaupungeissa  1960-luvun lopulta lähtien yleistynyt suonensisäisten huumeiden käyttö (Amsterdam, Hampuri, Kööpenhamina, Liverpool), ja siihen 1980-luvulla liittyneet huumeita suonensisäisesti käyttävien ihmisten keskuudessa veriteitse levinneet HIV-tartunnat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Tartuntojen lähteenä erityisesti ruiskujen ja neulojen yhteinen käyttö ja jakaminen ja siihen liittyvä puutteellinen hygienia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Tartuntojen esiintyvyys pahimmillaan 60-70 % kaupunkien käyttäjäpopulaatiosta, joka aiheutti  kansanterveydellinen huolen ja ”hätätilan” tartuntojen holtittomasta leviämisestä myös muuhun väestöön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Ensimmäisten ruiskujen ja neulojen vaihto-ohjelmien ja käyttöhuoneiden perustaminen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Muutos tavoissa tarjota palveluja huumeidenkäyttäjille: enää ei edellytetty, että käyttäjät tulisivat itse palveluihin vaan heihin pyrittiin ottamaan aktiivisesti kontaktia palvelujen kynnystä madaltamalla ja myös erilaisen vertaistyön keinoin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6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EF2958-F0D3-4CE8-A546-AD45EB02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Keskeisiä vuosilukuja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7D5F24-ADBC-4F3B-8DDA-EA243F9F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1964: ensimmäinen metadonikorvaushoito Kanadaan; alkoi samoihin aikoihin myös muualla maailmassa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1983: HIV-viruksen löytäminen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1984: Ensimmäinen ruiskujen ja neulojen vaihtopiste Amsterdamiin (käyttäjäorganisaatio </a:t>
            </a:r>
            <a:r>
              <a:rPr lang="fi-FI" dirty="0" err="1"/>
              <a:t>Junkiebondin</a:t>
            </a:r>
            <a:r>
              <a:rPr lang="fi-FI" dirty="0"/>
              <a:t> perustamana)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1986: Ensimmäinen laillinen käyttötila (Sveitsi)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1990: Ensimmäinen kansainvälinen haittojen vähentämisen konferenssi Liverpoolissa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1997: Ensimmäinen ruiskujen ja neulojen vaihtopiste Suomeen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2003: Ensimmäinen valvottu käyttötila Yhdysvaltoihin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2010-luvulle tultaessa kaikissa Euroopan Unionin maissa oli sekä ruiskujen ja neulojen vaihtoa että korvaushoitoa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07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8A016-0626-49E9-8BC4-D90A8579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162687"/>
          </a:xfrm>
        </p:spPr>
        <p:txBody>
          <a:bodyPr>
            <a:normAutofit/>
          </a:bodyPr>
          <a:lstStyle/>
          <a:p>
            <a:r>
              <a:rPr lang="fi-FI" sz="3600" b="0" dirty="0"/>
              <a:t>Ehkäisevää päihdetyötä 1960-luvulta (Inari Viskari on Twitter)</a:t>
            </a:r>
          </a:p>
        </p:txBody>
      </p:sp>
      <p:pic>
        <p:nvPicPr>
          <p:cNvPr id="5" name="Sisällön paikkamerkki 4" descr="Kuva, joka sisältää kohteen teksti, henkilö, henkilöt&#10;&#10;Kuvaus luotu automaattisesti">
            <a:extLst>
              <a:ext uri="{FF2B5EF4-FFF2-40B4-BE49-F238E27FC236}">
                <a16:creationId xmlns:a16="http://schemas.microsoft.com/office/drawing/2014/main" id="{0274A286-8366-4EB9-A4CD-8D7B8E2C2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29" y="2092008"/>
            <a:ext cx="3053199" cy="4541283"/>
          </a:xfrm>
        </p:spPr>
      </p:pic>
    </p:spTree>
    <p:extLst>
      <p:ext uri="{BB962C8B-B14F-4D97-AF65-F5344CB8AC3E}">
        <p14:creationId xmlns:p14="http://schemas.microsoft.com/office/powerpoint/2010/main" val="155138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FA2AB-08E6-4218-B504-1506683D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990671"/>
          </a:xfrm>
        </p:spPr>
        <p:txBody>
          <a:bodyPr/>
          <a:lstStyle/>
          <a:p>
            <a:r>
              <a:rPr lang="fi-FI" b="0" dirty="0"/>
              <a:t>Tämän hetkinen tilanne (v. 2018)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8B64BF-2B70-48B6-A8B1-99D711BC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Ruiskujen ja neulojen vaihto-ohjelmia kaiken kaikkiaan 86 maassa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Korvaushoitoa 84 maassa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Globaalilla tasolla kuitenkin erittäin kiistelty huumausainepolitiikan orientaatio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Toisaalta ruohonjuuritasolla politiikkaa sovelletaan kaikkialla maailmassa ja osittain laittomasti tai ”naamioidusti” osana muuta kansanterveystyötä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Keskeisiä jännitteitä: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Haittojen vähentäminen vs. kuntoutus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Haittojen vähentäminen vs. kriminaalipolitiikka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73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6E5E-1048-FEFD-7B1D-C5695E73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Haittojen vähentämisen tavoitteita ja toimintatapoja</a:t>
            </a:r>
          </a:p>
        </p:txBody>
      </p:sp>
    </p:spTree>
    <p:extLst>
      <p:ext uri="{BB962C8B-B14F-4D97-AF65-F5344CB8AC3E}">
        <p14:creationId xmlns:p14="http://schemas.microsoft.com/office/powerpoint/2010/main" val="4995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0390CE-5312-4CDB-A925-D09FA00D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Haittojen vähentämisen eri tavoitteet (Scott </a:t>
            </a:r>
            <a:r>
              <a:rPr lang="fi-FI" b="0" dirty="0" err="1"/>
              <a:t>Kellog</a:t>
            </a:r>
            <a:r>
              <a:rPr lang="fi-FI" b="0" dirty="0"/>
              <a:t> 2008)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C9E071-8A2D-48C3-913B-CFFC5C0F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Staying</a:t>
            </a:r>
            <a:r>
              <a:rPr lang="fi-FI" dirty="0"/>
              <a:t> </a:t>
            </a:r>
            <a:r>
              <a:rPr lang="fi-FI" dirty="0" err="1"/>
              <a:t>alive</a:t>
            </a:r>
            <a:endParaRPr lang="fi-FI" dirty="0"/>
          </a:p>
          <a:p>
            <a:pPr lvl="1"/>
            <a:r>
              <a:rPr lang="fi-FI" dirty="0"/>
              <a:t>Turvata ihmisten elämä ja estää häntä kuolemasta tai vahingoittumasta vakavasti</a:t>
            </a:r>
          </a:p>
          <a:p>
            <a:pPr lvl="1"/>
            <a:r>
              <a:rPr lang="fi-FI" dirty="0"/>
              <a:t>Esim. yliannostusten ehkäisy: </a:t>
            </a:r>
            <a:r>
              <a:rPr lang="fi-FI" dirty="0" err="1"/>
              <a:t>naloksonin</a:t>
            </a:r>
            <a:r>
              <a:rPr lang="fi-FI" dirty="0"/>
              <a:t> jakelu ja käyttöhuoneet,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Maintaining</a:t>
            </a:r>
            <a:r>
              <a:rPr lang="fi-FI" dirty="0"/>
              <a:t> </a:t>
            </a:r>
            <a:r>
              <a:rPr lang="fi-FI" dirty="0" err="1"/>
              <a:t>health</a:t>
            </a:r>
            <a:endParaRPr lang="fi-FI" dirty="0"/>
          </a:p>
          <a:p>
            <a:pPr lvl="1"/>
            <a:r>
              <a:rPr lang="fi-FI" dirty="0"/>
              <a:t>Vähentää käyttöön liittyviä riskejä ja suojata haitoilta</a:t>
            </a:r>
          </a:p>
          <a:p>
            <a:pPr lvl="1"/>
            <a:r>
              <a:rPr lang="fi-FI" dirty="0"/>
              <a:t>Ruiskujen ja neulojen vaihto, terveysneuvonta, ainetestaus, haittoja vähentävä korvaushoito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Getting</a:t>
            </a:r>
            <a:r>
              <a:rPr lang="fi-FI" dirty="0"/>
              <a:t> </a:t>
            </a:r>
            <a:r>
              <a:rPr lang="fi-FI" dirty="0" err="1"/>
              <a:t>better</a:t>
            </a:r>
            <a:endParaRPr lang="fi-FI" dirty="0"/>
          </a:p>
          <a:p>
            <a:pPr lvl="1"/>
            <a:r>
              <a:rPr lang="fi-FI" dirty="0"/>
              <a:t>Käytön kontrollointi ja vähentäminen</a:t>
            </a:r>
          </a:p>
          <a:p>
            <a:pPr lvl="1"/>
            <a:r>
              <a:rPr lang="fi-FI" dirty="0"/>
              <a:t>Korvaushoito, haittoja vähentävä psykoterapia ja kognitiivinen terapia</a:t>
            </a:r>
          </a:p>
        </p:txBody>
      </p:sp>
    </p:spTree>
    <p:extLst>
      <p:ext uri="{BB962C8B-B14F-4D97-AF65-F5344CB8AC3E}">
        <p14:creationId xmlns:p14="http://schemas.microsoft.com/office/powerpoint/2010/main" val="2275122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Y-Säätiö">
      <a:dk1>
        <a:srgbClr val="0F0F0F"/>
      </a:dk1>
      <a:lt1>
        <a:srgbClr val="FFFCF2"/>
      </a:lt1>
      <a:dk2>
        <a:srgbClr val="0F0F0F"/>
      </a:dk2>
      <a:lt2>
        <a:srgbClr val="FFFCF2"/>
      </a:lt2>
      <a:accent1>
        <a:srgbClr val="B7CDDB"/>
      </a:accent1>
      <a:accent2>
        <a:srgbClr val="537997"/>
      </a:accent2>
      <a:accent3>
        <a:srgbClr val="224565"/>
      </a:accent3>
      <a:accent4>
        <a:srgbClr val="8CD280"/>
      </a:accent4>
      <a:accent5>
        <a:srgbClr val="47885E"/>
      </a:accent5>
      <a:accent6>
        <a:srgbClr val="245847"/>
      </a:accent6>
      <a:hlink>
        <a:srgbClr val="89A9C0"/>
      </a:hlink>
      <a:folHlink>
        <a:srgbClr val="4788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102_Y-Säätiö_PowerPoint-pohja" id="{6703190E-A288-894E-BA55-5C50F462DB29}" vid="{B0B36E2C-5BAE-F742-8D5E-BFE49E0D0E6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Y-Säätiö PowerPoint-pohja</Template>
  <TotalTime>125</TotalTime>
  <Words>879</Words>
  <Application>Microsoft Office PowerPoint</Application>
  <PresentationFormat>Laajakuva</PresentationFormat>
  <Paragraphs>122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3" baseType="lpstr">
      <vt:lpstr>Arial</vt:lpstr>
      <vt:lpstr>Calibri</vt:lpstr>
      <vt:lpstr>1_Office-teema</vt:lpstr>
      <vt:lpstr>Haittojen vähentämisen politiikan periaatteita, toimintatapoja ja keskeisiä eettisiä lähtökohtia</vt:lpstr>
      <vt:lpstr> Esityksen sisältö</vt:lpstr>
      <vt:lpstr>Mitä haittojen vähentäminen on?</vt:lpstr>
      <vt:lpstr>Haittojen vähentämisen historiaa</vt:lpstr>
      <vt:lpstr>Keskeisiä vuosilukuja</vt:lpstr>
      <vt:lpstr>Ehkäisevää päihdetyötä 1960-luvulta (Inari Viskari on Twitter)</vt:lpstr>
      <vt:lpstr>Tämän hetkinen tilanne (v. 2018)</vt:lpstr>
      <vt:lpstr>Haittojen vähentämisen tavoitteita ja toimintatapoja</vt:lpstr>
      <vt:lpstr>Haittojen vähentämisen eri tavoitteet (Scott Kellog 2008)</vt:lpstr>
      <vt:lpstr> Haittojen vähentämisen heikko ja vahva versio (Neil Hunt 2004)</vt:lpstr>
      <vt:lpstr> Haittojen vähentämisen toimintapoja ja eettisiä lähtökohtia  Guide to Harm Reduction, 2017 https://www.interiorhealth.ca/sites/default/files/PDFS/guide-to-harm-reduction-manual.pdf</vt:lpstr>
      <vt:lpstr>Haittojen vähentäminen Suomessa</vt:lpstr>
      <vt:lpstr>      </vt:lpstr>
      <vt:lpstr>Haittojen vähentämisen politiikka ja matala kynnys Suomessa (Perälä 2012):</vt:lpstr>
      <vt:lpstr>Tämän hetkistä keskustelua Suomessa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tulee esityksen otsikko</dc:title>
  <dc:creator>Mia Saarela</dc:creator>
  <cp:lastModifiedBy>Mia Saarela</cp:lastModifiedBy>
  <cp:revision>2</cp:revision>
  <dcterms:created xsi:type="dcterms:W3CDTF">2023-03-15T08:23:58Z</dcterms:created>
  <dcterms:modified xsi:type="dcterms:W3CDTF">2023-03-30T10:14:48Z</dcterms:modified>
</cp:coreProperties>
</file>