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3" r:id="rId2"/>
    <p:sldId id="264" r:id="rId3"/>
    <p:sldId id="270" r:id="rId4"/>
    <p:sldId id="267" r:id="rId5"/>
    <p:sldId id="268" r:id="rId6"/>
    <p:sldId id="269" r:id="rId7"/>
    <p:sldId id="265" r:id="rId8"/>
    <p:sldId id="266" r:id="rId9"/>
    <p:sldId id="262" r:id="rId10"/>
  </p:sldIdLst>
  <p:sldSz cx="12192000" cy="6858000"/>
  <p:notesSz cx="6808788" cy="9940925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92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8795"/>
    <a:srgbClr val="5858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0" autoAdjust="0"/>
    <p:restoredTop sz="97482"/>
  </p:normalViewPr>
  <p:slideViewPr>
    <p:cSldViewPr snapToGrid="0" snapToObjects="1" showGuides="1">
      <p:cViewPr varScale="1">
        <p:scale>
          <a:sx n="83" d="100"/>
          <a:sy n="83" d="100"/>
        </p:scale>
        <p:origin x="643" y="58"/>
      </p:cViewPr>
      <p:guideLst>
        <p:guide orient="horz" pos="2160"/>
        <p:guide pos="3925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48" d="100"/>
          <a:sy n="148" d="100"/>
        </p:scale>
        <p:origin x="2976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 dirty="0">
              <a:latin typeface="Open Sans" charset="0"/>
            </a:endParaRP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BE2AD3-200F-1C45-995B-EDB8C5677FEC}" type="datetimeFigureOut">
              <a:rPr lang="fi-FI" smtClean="0">
                <a:latin typeface="Open Sans" charset="0"/>
              </a:rPr>
              <a:t>14.3.2018</a:t>
            </a:fld>
            <a:endParaRPr lang="fi-FI" dirty="0">
              <a:latin typeface="Open Sans" charset="0"/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 dirty="0">
              <a:latin typeface="Open Sans" charset="0"/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E5B9F0-683A-DA43-BEF6-BF9004A3C761}" type="slidenum">
              <a:rPr lang="fi-FI" smtClean="0">
                <a:latin typeface="Open Sans" charset="0"/>
              </a:rPr>
              <a:t>‹#›</a:t>
            </a:fld>
            <a:endParaRPr lang="fi-FI" dirty="0">
              <a:latin typeface="Open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8387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Open Sans" charset="0"/>
              </a:defRPr>
            </a:lvl1pPr>
          </a:lstStyle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Open Sans" charset="0"/>
              </a:defRPr>
            </a:lvl1pPr>
          </a:lstStyle>
          <a:p>
            <a:fld id="{FC9A8E01-A998-794B-A879-713A5AA8B95A}" type="datetimeFigureOut">
              <a:rPr lang="fi-FI" smtClean="0"/>
              <a:pPr/>
              <a:t>14.3.2018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463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Open Sans" charset="0"/>
              </a:defRPr>
            </a:lvl1pPr>
          </a:lstStyle>
          <a:p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Open Sans" charset="0"/>
              </a:defRPr>
            </a:lvl1pPr>
          </a:lstStyle>
          <a:p>
            <a:fld id="{0101FC01-1506-324A-8EDA-1F6F0A4A236B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06605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Open Sans" charset="0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Open Sans" charset="0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Open Sans" charset="0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Open Sans" charset="0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Open Sans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2766447" y="5543550"/>
            <a:ext cx="6659106" cy="867578"/>
          </a:xfrm>
        </p:spPr>
        <p:txBody>
          <a:bodyPr>
            <a:normAutofit/>
          </a:bodyPr>
          <a:lstStyle>
            <a:lvl1pPr marL="0" indent="0" algn="ctr">
              <a:buNone/>
              <a:defRPr sz="2400" baseline="0">
                <a:solidFill>
                  <a:schemeClr val="bg1">
                    <a:lumMod val="50000"/>
                  </a:schemeClr>
                </a:solidFill>
                <a:latin typeface="Open Sans light"/>
                <a:cs typeface="Open Sans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Etunimi Sukunimi, titteli TAI alaotsikko</a:t>
            </a:r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0764" y="305800"/>
            <a:ext cx="3599688" cy="3380107"/>
          </a:xfrm>
          <a:prstGeom prst="rect">
            <a:avLst/>
          </a:prstGeom>
        </p:spPr>
      </p:pic>
      <p:sp>
        <p:nvSpPr>
          <p:cNvPr id="6" name="Otsikko 1"/>
          <p:cNvSpPr>
            <a:spLocks noGrp="1"/>
          </p:cNvSpPr>
          <p:nvPr>
            <p:ph type="ctrTitle"/>
          </p:nvPr>
        </p:nvSpPr>
        <p:spPr>
          <a:xfrm>
            <a:off x="2572719" y="3658752"/>
            <a:ext cx="7046562" cy="1884798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53522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598795"/>
                </a:solidFill>
              </a:defRPr>
            </a:lvl1pPr>
          </a:lstStyle>
          <a:p>
            <a:r>
              <a:rPr lang="fi-FI" dirty="0"/>
              <a:t>Otsikko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16555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isolla tekstill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n paikkamerkki 3"/>
          <p:cNvSpPr>
            <a:spLocks noGrp="1"/>
          </p:cNvSpPr>
          <p:nvPr>
            <p:ph type="body" sz="quarter" idx="10"/>
          </p:nvPr>
        </p:nvSpPr>
        <p:spPr>
          <a:xfrm>
            <a:off x="1166813" y="755374"/>
            <a:ext cx="9858375" cy="5153234"/>
          </a:xfrm>
        </p:spPr>
        <p:txBody>
          <a:bodyPr anchor="ctr">
            <a:normAutofit/>
          </a:bodyPr>
          <a:lstStyle>
            <a:lvl1pPr marL="0" indent="0">
              <a:buNone/>
              <a:defRPr sz="3600" b="0" i="0">
                <a:solidFill>
                  <a:schemeClr val="accent3"/>
                </a:solidFill>
                <a:latin typeface="Dosis ExtraLight" charset="0"/>
                <a:ea typeface="Dosis ExtraLight" charset="0"/>
                <a:cs typeface="Dosis ExtraLight" charset="0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1985622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ä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1665514" y="2781419"/>
            <a:ext cx="8860972" cy="1143000"/>
          </a:xfrm>
        </p:spPr>
        <p:txBody>
          <a:bodyPr/>
          <a:lstStyle>
            <a:lvl1pPr algn="ctr">
              <a:defRPr b="1">
                <a:solidFill>
                  <a:srgbClr val="598795"/>
                </a:solidFill>
              </a:defRPr>
            </a:lvl1pPr>
          </a:lstStyle>
          <a:p>
            <a:r>
              <a:rPr lang="fi-FI" dirty="0"/>
              <a:t>Väliotsikko</a:t>
            </a:r>
          </a:p>
        </p:txBody>
      </p:sp>
    </p:spTree>
    <p:extLst>
      <p:ext uri="{BB962C8B-B14F-4D97-AF65-F5344CB8AC3E}">
        <p14:creationId xmlns:p14="http://schemas.microsoft.com/office/powerpoint/2010/main" val="595962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, teksti ja kuva sivus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icture Placeholder 10"/>
          <p:cNvSpPr>
            <a:spLocks noGrp="1"/>
          </p:cNvSpPr>
          <p:nvPr>
            <p:ph type="pic" sz="quarter" idx="13" hasCustomPrompt="1"/>
          </p:nvPr>
        </p:nvSpPr>
        <p:spPr>
          <a:xfrm>
            <a:off x="7152000" y="0"/>
            <a:ext cx="5040000" cy="5947802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fi-FI" dirty="0"/>
              <a:t>Lisää kuva napsauttamalla kuvaketta. Tarkista että kuvasuhde (alkuperäisen kuvan koko) korkeus 16,6 ja leveys 14</a:t>
            </a:r>
            <a:endParaRPr lang="en-US" dirty="0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14"/>
          </p:nvPr>
        </p:nvSpPr>
        <p:spPr>
          <a:xfrm>
            <a:off x="609600" y="1664021"/>
            <a:ext cx="6294120" cy="4283781"/>
          </a:xfrm>
          <a:prstGeom prst="rect">
            <a:avLst/>
          </a:prstGeom>
        </p:spPr>
        <p:txBody>
          <a:bodyPr/>
          <a:lstStyle>
            <a:lvl1pPr>
              <a:defRPr sz="2400" b="0" i="0">
                <a:solidFill>
                  <a:schemeClr val="tx1">
                    <a:lumMod val="85000"/>
                    <a:lumOff val="15000"/>
                  </a:schemeClr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>
              <a:defRPr sz="2000" b="0" i="0">
                <a:solidFill>
                  <a:schemeClr val="tx1">
                    <a:lumMod val="85000"/>
                    <a:lumOff val="15000"/>
                  </a:schemeClr>
                </a:solidFill>
                <a:latin typeface="Open Sans" charset="0"/>
                <a:ea typeface="Open Sans" charset="0"/>
                <a:cs typeface="Open Sans" charset="0"/>
              </a:defRPr>
            </a:lvl2pPr>
            <a:lvl3pPr>
              <a:defRPr sz="1800" b="0" i="0">
                <a:solidFill>
                  <a:schemeClr val="tx1">
                    <a:lumMod val="85000"/>
                    <a:lumOff val="15000"/>
                  </a:schemeClr>
                </a:solidFill>
                <a:latin typeface="Open Sans" charset="0"/>
                <a:ea typeface="Open Sans" charset="0"/>
                <a:cs typeface="Open Sans" charset="0"/>
              </a:defRPr>
            </a:lvl3pPr>
            <a:lvl4pPr>
              <a:defRPr sz="1600" b="0" i="0">
                <a:solidFill>
                  <a:schemeClr val="tx1">
                    <a:lumMod val="85000"/>
                    <a:lumOff val="15000"/>
                  </a:schemeClr>
                </a:solidFill>
                <a:latin typeface="Open Sans" charset="0"/>
                <a:ea typeface="Open Sans" charset="0"/>
                <a:cs typeface="Open Sans" charset="0"/>
              </a:defRPr>
            </a:lvl4pPr>
            <a:lvl5pPr>
              <a:defRPr sz="1200" b="0" i="0">
                <a:solidFill>
                  <a:schemeClr val="tx1">
                    <a:lumMod val="85000"/>
                    <a:lumOff val="15000"/>
                  </a:schemeClr>
                </a:solidFill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Otsikon paikkamerkki 1"/>
          <p:cNvSpPr>
            <a:spLocks noGrp="1"/>
          </p:cNvSpPr>
          <p:nvPr>
            <p:ph type="title"/>
          </p:nvPr>
        </p:nvSpPr>
        <p:spPr>
          <a:xfrm>
            <a:off x="609600" y="338458"/>
            <a:ext cx="62941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68195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 + pieni kuva/graaf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2"/>
          <p:cNvSpPr>
            <a:spLocks noGrp="1"/>
          </p:cNvSpPr>
          <p:nvPr>
            <p:ph type="body" sz="quarter" idx="14"/>
          </p:nvPr>
        </p:nvSpPr>
        <p:spPr>
          <a:xfrm>
            <a:off x="609600" y="1664021"/>
            <a:ext cx="6294120" cy="4283781"/>
          </a:xfrm>
          <a:prstGeom prst="rect">
            <a:avLst/>
          </a:prstGeom>
        </p:spPr>
        <p:txBody>
          <a:bodyPr/>
          <a:lstStyle>
            <a:lvl1pPr>
              <a:defRPr sz="2400" b="0" i="0">
                <a:solidFill>
                  <a:schemeClr val="tx1">
                    <a:lumMod val="85000"/>
                    <a:lumOff val="15000"/>
                  </a:schemeClr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>
              <a:defRPr sz="2000" b="0" i="0">
                <a:solidFill>
                  <a:schemeClr val="tx1">
                    <a:lumMod val="85000"/>
                    <a:lumOff val="15000"/>
                  </a:schemeClr>
                </a:solidFill>
                <a:latin typeface="Open Sans" charset="0"/>
                <a:ea typeface="Open Sans" charset="0"/>
                <a:cs typeface="Open Sans" charset="0"/>
              </a:defRPr>
            </a:lvl2pPr>
            <a:lvl3pPr>
              <a:defRPr sz="1800" b="0" i="0">
                <a:solidFill>
                  <a:schemeClr val="tx1">
                    <a:lumMod val="85000"/>
                    <a:lumOff val="15000"/>
                  </a:schemeClr>
                </a:solidFill>
                <a:latin typeface="Open Sans" charset="0"/>
                <a:ea typeface="Open Sans" charset="0"/>
                <a:cs typeface="Open Sans" charset="0"/>
              </a:defRPr>
            </a:lvl3pPr>
            <a:lvl4pPr>
              <a:defRPr sz="1600" b="0" i="0">
                <a:solidFill>
                  <a:schemeClr val="tx1">
                    <a:lumMod val="85000"/>
                    <a:lumOff val="15000"/>
                  </a:schemeClr>
                </a:solidFill>
                <a:latin typeface="Open Sans" charset="0"/>
                <a:ea typeface="Open Sans" charset="0"/>
                <a:cs typeface="Open Sans" charset="0"/>
              </a:defRPr>
            </a:lvl4pPr>
            <a:lvl5pPr>
              <a:defRPr sz="1200" b="0" i="0">
                <a:solidFill>
                  <a:schemeClr val="tx1">
                    <a:lumMod val="85000"/>
                    <a:lumOff val="15000"/>
                  </a:schemeClr>
                </a:solidFill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Otsikon paikkamerkki 1"/>
          <p:cNvSpPr>
            <a:spLocks noGrp="1"/>
          </p:cNvSpPr>
          <p:nvPr>
            <p:ph type="title"/>
          </p:nvPr>
        </p:nvSpPr>
        <p:spPr>
          <a:xfrm>
            <a:off x="609600" y="338458"/>
            <a:ext cx="1053402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7152000" y="1664021"/>
            <a:ext cx="3991622" cy="4283781"/>
          </a:xfrm>
        </p:spPr>
        <p:txBody>
          <a:bodyPr anchor="t">
            <a:normAutofit/>
          </a:bodyPr>
          <a:lstStyle>
            <a:lvl1pPr marL="0" indent="0" algn="l">
              <a:lnSpc>
                <a:spcPct val="114000"/>
              </a:lnSpc>
              <a:spcBef>
                <a:spcPts val="864"/>
              </a:spcBef>
              <a:buNone/>
              <a:defRPr lang="fi-FI" b="0" i="0" spc="-100" baseline="0" smtClean="0">
                <a:effectLst/>
              </a:defRPr>
            </a:lvl1pPr>
            <a:lvl2pPr marL="457200" indent="0"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914400" indent="0"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marL="1371600" indent="0"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marL="1828800" indent="0"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fi-FI"/>
              <a:t>Lisää objekti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9414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o kuva ilman teksti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 marL="457200" marR="0" indent="-4572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598795"/>
              </a:buClr>
              <a:buSzTx/>
              <a:buFont typeface="Arial"/>
              <a:buChar char="•"/>
              <a:tabLst/>
              <a:defRPr baseline="0"/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3118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kuvaa, ei teksti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950160" cy="5947802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598795"/>
              </a:buClr>
              <a:buSzTx/>
              <a:buFont typeface="Arial" charset="0"/>
              <a:buNone/>
              <a:tabLst/>
              <a:defRPr baseline="0"/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6241366" y="0"/>
            <a:ext cx="5950633" cy="5947802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598795"/>
              </a:buClr>
              <a:buSzTx/>
              <a:buFont typeface="Arial"/>
              <a:buNone/>
              <a:tabLst/>
              <a:defRPr baseline="0"/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36807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Kuva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0764" y="305800"/>
            <a:ext cx="3599688" cy="3380107"/>
          </a:xfrm>
          <a:prstGeom prst="rect">
            <a:avLst/>
          </a:prstGeom>
        </p:spPr>
      </p:pic>
      <p:sp>
        <p:nvSpPr>
          <p:cNvPr id="7" name="Otsikko 1"/>
          <p:cNvSpPr>
            <a:spLocks noGrp="1"/>
          </p:cNvSpPr>
          <p:nvPr>
            <p:ph type="ctrTitle" hasCustomPrompt="1"/>
          </p:nvPr>
        </p:nvSpPr>
        <p:spPr>
          <a:xfrm>
            <a:off x="2440983" y="3658752"/>
            <a:ext cx="7310034" cy="954069"/>
          </a:xfrm>
        </p:spPr>
        <p:txBody>
          <a:bodyPr/>
          <a:lstStyle>
            <a:lvl1pPr algn="ctr">
              <a:defRPr b="0"/>
            </a:lvl1pPr>
          </a:lstStyle>
          <a:p>
            <a:r>
              <a:rPr lang="fi-FI" dirty="0"/>
              <a:t>www-osoitteet</a:t>
            </a:r>
          </a:p>
        </p:txBody>
      </p:sp>
      <p:sp>
        <p:nvSpPr>
          <p:cNvPr id="8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2704454" y="4767943"/>
            <a:ext cx="6783092" cy="1643185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baseline="0"/>
            </a:lvl1pPr>
          </a:lstStyle>
          <a:p>
            <a:r>
              <a:rPr lang="fi-FI" dirty="0">
                <a:solidFill>
                  <a:schemeClr val="bg1">
                    <a:lumMod val="50000"/>
                  </a:schemeClr>
                </a:solidFill>
              </a:rPr>
              <a:t>Etunimi Sukunimi, titteli (</a:t>
            </a:r>
            <a:r>
              <a:rPr lang="fi-FI" dirty="0" err="1">
                <a:solidFill>
                  <a:schemeClr val="bg1">
                    <a:lumMod val="50000"/>
                  </a:schemeClr>
                </a:solidFill>
              </a:rPr>
              <a:t>email</a:t>
            </a:r>
            <a:r>
              <a:rPr lang="fi-FI" dirty="0">
                <a:solidFill>
                  <a:schemeClr val="bg1">
                    <a:lumMod val="50000"/>
                  </a:schemeClr>
                </a:solidFill>
              </a:rPr>
              <a:t> 2. riville)</a:t>
            </a:r>
          </a:p>
        </p:txBody>
      </p:sp>
    </p:spTree>
    <p:extLst>
      <p:ext uri="{BB962C8B-B14F-4D97-AF65-F5344CB8AC3E}">
        <p14:creationId xmlns:p14="http://schemas.microsoft.com/office/powerpoint/2010/main" val="1542182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Kuva 13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1500" y="0"/>
            <a:ext cx="2730500" cy="6858000"/>
          </a:xfrm>
          <a:prstGeom prst="rect">
            <a:avLst/>
          </a:prstGeom>
        </p:spPr>
      </p:pic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09600" y="33845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Otsikko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664021"/>
            <a:ext cx="10972800" cy="42837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0" name="Tekstiruutu 9"/>
          <p:cNvSpPr txBox="1"/>
          <p:nvPr userDrawn="1"/>
        </p:nvSpPr>
        <p:spPr>
          <a:xfrm>
            <a:off x="609600" y="6326555"/>
            <a:ext cx="655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fld id="{F55952B2-E9D1-294E-8E2F-1C09C5BA0625}" type="slidenum">
              <a:rPr lang="fi-FI" sz="1200" smtClean="0">
                <a:solidFill>
                  <a:schemeClr val="bg1">
                    <a:lumMod val="65000"/>
                  </a:schemeClr>
                </a:solidFill>
                <a:latin typeface="Open Sans light"/>
                <a:cs typeface="Open Sans light"/>
              </a:rPr>
              <a:pPr algn="l"/>
              <a:t>‹#›</a:t>
            </a:fld>
            <a:endParaRPr lang="fi-FI" sz="1200" dirty="0">
              <a:solidFill>
                <a:schemeClr val="bg1">
                  <a:lumMod val="65000"/>
                </a:schemeClr>
              </a:solidFill>
              <a:latin typeface="Open Sans light"/>
              <a:cs typeface="Open Sans light"/>
            </a:endParaRPr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2741" y="6020645"/>
            <a:ext cx="2100447" cy="798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045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0" r:id="rId2"/>
    <p:sldLayoutId id="2147483660" r:id="rId3"/>
    <p:sldLayoutId id="2147483659" r:id="rId4"/>
    <p:sldLayoutId id="2147483655" r:id="rId5"/>
    <p:sldLayoutId id="2147483662" r:id="rId6"/>
    <p:sldLayoutId id="2147483656" r:id="rId7"/>
    <p:sldLayoutId id="2147483657" r:id="rId8"/>
    <p:sldLayoutId id="2147483661" r:id="rId9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400" b="0" i="0" kern="1200">
          <a:solidFill>
            <a:srgbClr val="598795"/>
          </a:solidFill>
          <a:latin typeface="Dosis ExtraLight"/>
          <a:ea typeface="+mj-ea"/>
          <a:cs typeface="Dosis ExtraLight"/>
        </a:defRPr>
      </a:lvl1pPr>
    </p:titleStyle>
    <p:bodyStyle>
      <a:lvl1pPr marL="457200" indent="-457200" algn="l" defTabSz="457200" rtl="0" eaLnBrk="1" latinLnBrk="0" hangingPunct="1">
        <a:spcBef>
          <a:spcPct val="20000"/>
        </a:spcBef>
        <a:buClr>
          <a:srgbClr val="598795"/>
        </a:buClr>
        <a:buFont typeface="Arial"/>
        <a:buChar char="•"/>
        <a:defRPr sz="2800" kern="1200">
          <a:solidFill>
            <a:schemeClr val="tx1">
              <a:lumMod val="85000"/>
              <a:lumOff val="15000"/>
            </a:schemeClr>
          </a:solidFill>
          <a:latin typeface="Open Sans light"/>
          <a:ea typeface="+mn-ea"/>
          <a:cs typeface="Open Sans light"/>
        </a:defRPr>
      </a:lvl1pPr>
      <a:lvl2pPr marL="914400" indent="-457200" algn="l" defTabSz="457200" rtl="0" eaLnBrk="1" latinLnBrk="0" hangingPunct="1">
        <a:spcBef>
          <a:spcPct val="20000"/>
        </a:spcBef>
        <a:buClr>
          <a:srgbClr val="598795"/>
        </a:buClr>
        <a:buFont typeface="Arial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Open Sans light"/>
          <a:ea typeface="+mn-ea"/>
          <a:cs typeface="Open Sans light"/>
        </a:defRPr>
      </a:lvl2pPr>
      <a:lvl3pPr marL="1257300" indent="-342900" algn="l" defTabSz="457200" rtl="0" eaLnBrk="1" latinLnBrk="0" hangingPunct="1">
        <a:spcBef>
          <a:spcPct val="20000"/>
        </a:spcBef>
        <a:buClr>
          <a:srgbClr val="598795"/>
        </a:buClr>
        <a:buFont typeface="Arial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Open Sans light"/>
          <a:ea typeface="+mn-ea"/>
          <a:cs typeface="Open Sans light"/>
        </a:defRPr>
      </a:lvl3pPr>
      <a:lvl4pPr marL="1714500" indent="-342900" algn="l" defTabSz="457200" rtl="0" eaLnBrk="1" latinLnBrk="0" hangingPunct="1">
        <a:spcBef>
          <a:spcPct val="20000"/>
        </a:spcBef>
        <a:buClr>
          <a:srgbClr val="598795"/>
        </a:buClr>
        <a:buFont typeface="Arial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Open Sans light"/>
          <a:ea typeface="+mn-ea"/>
          <a:cs typeface="Open Sans light"/>
        </a:defRPr>
      </a:lvl4pPr>
      <a:lvl5pPr marL="2171700" indent="-342900" algn="l" defTabSz="457200" rtl="0" eaLnBrk="1" latinLnBrk="0" hangingPunct="1">
        <a:spcBef>
          <a:spcPct val="20000"/>
        </a:spcBef>
        <a:buClr>
          <a:srgbClr val="598795"/>
        </a:buClr>
        <a:buFont typeface="Arial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Open Sans light"/>
          <a:ea typeface="+mn-ea"/>
          <a:cs typeface="Open Sans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otsikko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Leena Lehtonen</a:t>
            </a:r>
          </a:p>
        </p:txBody>
      </p:sp>
      <p:sp>
        <p:nvSpPr>
          <p:cNvPr id="3" name="Otsikk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Dialogisuus asiakastyössä</a:t>
            </a:r>
          </a:p>
        </p:txBody>
      </p:sp>
    </p:spTree>
    <p:extLst>
      <p:ext uri="{BB962C8B-B14F-4D97-AF65-F5344CB8AC3E}">
        <p14:creationId xmlns:p14="http://schemas.microsoft.com/office/powerpoint/2010/main" val="1640206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C7E5D82-554E-4205-9281-B2643D809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Dialogisuus psykososiaalisessa tuessa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535C5E5-EB7C-494B-8788-6096227B85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Läpileikkaavina asioina asiakastyössä dialogisuuden perusperiaatteet: läsnäolo, arvostava kohtaaminen ja aktiivinen kuuntelu</a:t>
            </a:r>
          </a:p>
          <a:p>
            <a:r>
              <a:rPr lang="fi-FI" dirty="0"/>
              <a:t>Mitä nämä käytännössä tarkoittavat?</a:t>
            </a:r>
          </a:p>
          <a:p>
            <a:r>
              <a:rPr lang="fi-FI" dirty="0"/>
              <a:t>Miten työntekijä omaksuu lähestymistavan?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51195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99036DE-D02E-4BD3-9E6A-14DD67F55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Tärkeitä elementtejä dialogisuudessa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FCC76A7-FC8C-4BAB-B986-0FCBAE2ED3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/>
              <a:t>Sopii erityisesti ”muutostyöhön”.</a:t>
            </a:r>
          </a:p>
          <a:p>
            <a:r>
              <a:rPr lang="fi-FI" dirty="0"/>
              <a:t>Yhdistettynä motivoivaan haastatteluun ja ratkaisukeskeisiin menetelmiin. </a:t>
            </a:r>
          </a:p>
          <a:p>
            <a:r>
              <a:rPr lang="fi-FI" dirty="0"/>
              <a:t>Kiireettömyys.</a:t>
            </a:r>
          </a:p>
          <a:p>
            <a:r>
              <a:rPr lang="fi-FI" dirty="0"/>
              <a:t>Asiakas on oman tilanteensa asiantuntija.</a:t>
            </a:r>
          </a:p>
          <a:p>
            <a:r>
              <a:rPr lang="fi-FI" dirty="0"/>
              <a:t>Ratkaisuvaihtoehtoja mietitään yhdessä.</a:t>
            </a:r>
          </a:p>
          <a:p>
            <a:r>
              <a:rPr lang="fi-FI" dirty="0"/>
              <a:t>Työntekijän on tärkeää pidättäytyä liian nopeilta johtopäätöksiltä.</a:t>
            </a:r>
          </a:p>
          <a:p>
            <a:r>
              <a:rPr lang="fi-FI" dirty="0"/>
              <a:t>Hiljaiset hetket.</a:t>
            </a:r>
          </a:p>
          <a:p>
            <a:r>
              <a:rPr lang="fi-FI" dirty="0"/>
              <a:t>Ei vastakkainasetteluja, ei syyllistämistä.</a:t>
            </a:r>
          </a:p>
          <a:p>
            <a:r>
              <a:rPr lang="fi-FI" dirty="0"/>
              <a:t>Avoimet kysymykset.</a:t>
            </a:r>
          </a:p>
          <a:p>
            <a:r>
              <a:rPr lang="fi-FI" dirty="0"/>
              <a:t>Toisen kokemusmaailman kautta ymmärtäminen.</a:t>
            </a:r>
          </a:p>
          <a:p>
            <a:r>
              <a:rPr lang="fi-FI" dirty="0"/>
              <a:t>Luottamuksen syntyminen.</a:t>
            </a:r>
          </a:p>
        </p:txBody>
      </p:sp>
    </p:spTree>
    <p:extLst>
      <p:ext uri="{BB962C8B-B14F-4D97-AF65-F5344CB8AC3E}">
        <p14:creationId xmlns:p14="http://schemas.microsoft.com/office/powerpoint/2010/main" val="578176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6A3886-DDDB-48D0-AB45-FEECC8726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Menneisyyden käsittely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168E3D5-19D2-43BB-8152-18DD8C19CB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Elämänhistorianäkökulma.</a:t>
            </a:r>
          </a:p>
          <a:p>
            <a:r>
              <a:rPr lang="fi-FI" dirty="0"/>
              <a:t>Syyllisyyttä ja häpeää aiheuttavat asiat. </a:t>
            </a:r>
          </a:p>
          <a:p>
            <a:r>
              <a:rPr lang="fi-FI" dirty="0"/>
              <a:t>Elämänkriisin tunnistaminen.</a:t>
            </a:r>
          </a:p>
          <a:p>
            <a:r>
              <a:rPr lang="fi-FI" dirty="0"/>
              <a:t>Ei terapiaa. </a:t>
            </a:r>
          </a:p>
          <a:p>
            <a:r>
              <a:rPr lang="fi-FI" dirty="0"/>
              <a:t>Miten mennyt vaikuttaa tähän hetkeen?</a:t>
            </a:r>
          </a:p>
          <a:p>
            <a:r>
              <a:rPr lang="fi-FI" dirty="0"/>
              <a:t>Estääkö syyllisyys ja häpeä toimimasta?</a:t>
            </a:r>
          </a:p>
          <a:p>
            <a:r>
              <a:rPr lang="fi-FI" dirty="0"/>
              <a:t>Onnistumiset elämässä.</a:t>
            </a:r>
          </a:p>
        </p:txBody>
      </p:sp>
    </p:spTree>
    <p:extLst>
      <p:ext uri="{BB962C8B-B14F-4D97-AF65-F5344CB8AC3E}">
        <p14:creationId xmlns:p14="http://schemas.microsoft.com/office/powerpoint/2010/main" val="822597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9123BAA-D77B-401C-BF7F-DAD6E34DE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Nykyhetki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22D8897-D7AD-45F7-B1ED-6729AEDA52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Suurimman huolenaiheen kuuleminen ja sen työstäminen.</a:t>
            </a:r>
          </a:p>
          <a:p>
            <a:r>
              <a:rPr lang="fi-FI" dirty="0"/>
              <a:t>Vasta suurimman huolenaiheen purkamisen jälkeen tulee tilaa muille asioille.</a:t>
            </a:r>
          </a:p>
          <a:p>
            <a:r>
              <a:rPr lang="fi-FI" dirty="0"/>
              <a:t>Asiakkaan elämäntilanteen kokonaisuus</a:t>
            </a:r>
          </a:p>
          <a:p>
            <a:r>
              <a:rPr lang="fi-FI" dirty="0"/>
              <a:t>Ratkaisuvaihtoehtojen pohtiminen yhdessä.</a:t>
            </a:r>
          </a:p>
          <a:p>
            <a:r>
              <a:rPr lang="fi-FI" dirty="0"/>
              <a:t>Ratkaisukeskeiset menetelmät. </a:t>
            </a:r>
          </a:p>
          <a:p>
            <a:r>
              <a:rPr lang="fi-FI" dirty="0" err="1"/>
              <a:t>Step</a:t>
            </a:r>
            <a:r>
              <a:rPr lang="fi-FI" dirty="0"/>
              <a:t> </a:t>
            </a:r>
            <a:r>
              <a:rPr lang="fi-FI" dirty="0" err="1"/>
              <a:t>by</a:t>
            </a:r>
            <a:r>
              <a:rPr lang="fi-FI" dirty="0"/>
              <a:t> </a:t>
            </a:r>
            <a:r>
              <a:rPr lang="fi-FI" dirty="0" err="1"/>
              <a:t>step</a:t>
            </a:r>
            <a:r>
              <a:rPr lang="fi-FI" dirty="0"/>
              <a:t>; askel askeleelta eteenpäin.</a:t>
            </a:r>
          </a:p>
          <a:p>
            <a:r>
              <a:rPr lang="fi-FI" dirty="0"/>
              <a:t>Palvelusuunnitelmasta asiakkaan suunnitelmaan.</a:t>
            </a:r>
          </a:p>
          <a:p>
            <a:r>
              <a:rPr lang="fi-FI" dirty="0"/>
              <a:t>Keitä muita tahoja tarvitsemme?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9406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806283F-C0A2-426C-A8B3-1F2093F4F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Tulevaisuus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40E0CC2-3E1A-45DB-89DE-F841A027EB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Toivon herääminen </a:t>
            </a:r>
          </a:p>
          <a:p>
            <a:r>
              <a:rPr lang="fi-FI" dirty="0"/>
              <a:t>Tulevaisuuden suunnitelmat.</a:t>
            </a:r>
          </a:p>
          <a:p>
            <a:r>
              <a:rPr lang="fi-FI" dirty="0"/>
              <a:t>Minä ansaitsen enemmän.</a:t>
            </a:r>
          </a:p>
        </p:txBody>
      </p:sp>
    </p:spTree>
    <p:extLst>
      <p:ext uri="{BB962C8B-B14F-4D97-AF65-F5344CB8AC3E}">
        <p14:creationId xmlns:p14="http://schemas.microsoft.com/office/powerpoint/2010/main" val="2859525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9C607BD-450B-47EE-8342-05036C621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Dialogisuus verkostotyössä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E765259-2268-47B3-81B6-0A345C1F20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Kolmannen sektorin toimija/</a:t>
            </a:r>
            <a:r>
              <a:rPr lang="fi-FI"/>
              <a:t>asumisen tukihenkilö </a:t>
            </a:r>
            <a:r>
              <a:rPr lang="fi-FI" dirty="0"/>
              <a:t>saattaa joutua sovittelijan rooliin verkostossa.</a:t>
            </a:r>
          </a:p>
          <a:p>
            <a:r>
              <a:rPr lang="fi-FI" dirty="0"/>
              <a:t>Tärkeää kuulla ja ymmärtää verkostoissa asiakkaan lisäksi myös muiden työntekijöiden näkökulmat ja sanoittaa tilannetta yhteisen ymmärryksen syntymiseksi. </a:t>
            </a:r>
          </a:p>
          <a:p>
            <a:r>
              <a:rPr lang="fi-FI" dirty="0"/>
              <a:t>Liian isot verkostot.</a:t>
            </a:r>
          </a:p>
        </p:txBody>
      </p:sp>
    </p:spTree>
    <p:extLst>
      <p:ext uri="{BB962C8B-B14F-4D97-AF65-F5344CB8AC3E}">
        <p14:creationId xmlns:p14="http://schemas.microsoft.com/office/powerpoint/2010/main" val="4076165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2B4C32C-BA84-4383-AB97-796C6AB39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Pohtimistehtävä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C7DED21-8D60-4E5F-8C75-F4AE7BFE36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			Liian nopeilta johtopäätöksiltä pidättäytyminen</a:t>
            </a:r>
          </a:p>
        </p:txBody>
      </p:sp>
    </p:spTree>
    <p:extLst>
      <p:ext uri="{BB962C8B-B14F-4D97-AF65-F5344CB8AC3E}">
        <p14:creationId xmlns:p14="http://schemas.microsoft.com/office/powerpoint/2010/main" val="919084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ysaatio.fi</a:t>
            </a:r>
            <a:r>
              <a:rPr lang="fi-FI" dirty="0"/>
              <a:t>  |  m2kodit.fi</a:t>
            </a:r>
          </a:p>
        </p:txBody>
      </p:sp>
      <p:sp>
        <p:nvSpPr>
          <p:cNvPr id="7" name="Alaotsikko 2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fi-FI" dirty="0">
                <a:solidFill>
                  <a:schemeClr val="bg1">
                    <a:lumMod val="50000"/>
                  </a:schemeClr>
                </a:solidFill>
              </a:rPr>
              <a:t>Leena Lehtonen</a:t>
            </a:r>
          </a:p>
        </p:txBody>
      </p:sp>
    </p:spTree>
    <p:extLst>
      <p:ext uri="{BB962C8B-B14F-4D97-AF65-F5344CB8AC3E}">
        <p14:creationId xmlns:p14="http://schemas.microsoft.com/office/powerpoint/2010/main" val="1194762236"/>
      </p:ext>
    </p:extLst>
  </p:cSld>
  <p:clrMapOvr>
    <a:masterClrMapping/>
  </p:clrMapOvr>
</p:sld>
</file>

<file path=ppt/theme/theme1.xml><?xml version="1.0" encoding="utf-8"?>
<a:theme xmlns:a="http://schemas.openxmlformats.org/drawingml/2006/main" name="Y-säätiö esityspohja">
  <a:themeElements>
    <a:clrScheme name="Y-säätiö">
      <a:dk1>
        <a:srgbClr val="333333"/>
      </a:dk1>
      <a:lt1>
        <a:srgbClr val="FFFFFF"/>
      </a:lt1>
      <a:dk2>
        <a:srgbClr val="598795"/>
      </a:dk2>
      <a:lt2>
        <a:srgbClr val="EEECE1"/>
      </a:lt2>
      <a:accent1>
        <a:srgbClr val="598795"/>
      </a:accent1>
      <a:accent2>
        <a:srgbClr val="D7D941"/>
      </a:accent2>
      <a:accent3>
        <a:srgbClr val="CA4476"/>
      </a:accent3>
      <a:accent4>
        <a:srgbClr val="E6AF3B"/>
      </a:accent4>
      <a:accent5>
        <a:srgbClr val="94BFB0"/>
      </a:accent5>
      <a:accent6>
        <a:srgbClr val="DA8C88"/>
      </a:accent6>
      <a:hlink>
        <a:srgbClr val="CA447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 err="1" smtClean="0">
            <a:solidFill>
              <a:schemeClr val="tx1">
                <a:lumMod val="85000"/>
                <a:lumOff val="15000"/>
              </a:schemeClr>
            </a:solidFill>
            <a:latin typeface="Open Sans" charset="0"/>
            <a:ea typeface="Open Sans" charset="0"/>
            <a:cs typeface="Open Sans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Y-Säätiö-Esityspohja" id="{D3BEE5A8-B898-5E44-B1B4-573A72CA7C7F}" vid="{8073159E-9401-C142-9777-93C4922BE1FD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Y-Säätiö-Esityspohja</Template>
  <TotalTime>536</TotalTime>
  <Words>217</Words>
  <Application>Microsoft Office PowerPoint</Application>
  <PresentationFormat>Laajakuva</PresentationFormat>
  <Paragraphs>50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4" baseType="lpstr">
      <vt:lpstr>Arial</vt:lpstr>
      <vt:lpstr>Dosis ExtraLight</vt:lpstr>
      <vt:lpstr>Open Sans</vt:lpstr>
      <vt:lpstr>Open Sans light</vt:lpstr>
      <vt:lpstr>Y-säätiö esityspohja</vt:lpstr>
      <vt:lpstr>Dialogisuus asiakastyössä</vt:lpstr>
      <vt:lpstr>Dialogisuus psykososiaalisessa tuessa</vt:lpstr>
      <vt:lpstr>Tärkeitä elementtejä dialogisuudessa</vt:lpstr>
      <vt:lpstr>Menneisyyden käsittely</vt:lpstr>
      <vt:lpstr>Nykyhetki</vt:lpstr>
      <vt:lpstr>Tulevaisuus</vt:lpstr>
      <vt:lpstr>Dialogisuus verkostotyössä</vt:lpstr>
      <vt:lpstr>Pohtimistehtävä</vt:lpstr>
      <vt:lpstr>ysaatio.fi  |  m2kodit.fi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Leena Lehtonen</dc:creator>
  <cp:lastModifiedBy>Leena Lehtonen</cp:lastModifiedBy>
  <cp:revision>14</cp:revision>
  <cp:lastPrinted>2018-03-13T12:23:29Z</cp:lastPrinted>
  <dcterms:created xsi:type="dcterms:W3CDTF">2018-03-12T12:01:07Z</dcterms:created>
  <dcterms:modified xsi:type="dcterms:W3CDTF">2018-03-14T07:23:55Z</dcterms:modified>
</cp:coreProperties>
</file>